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6"/>
  </p:notesMasterIdLst>
  <p:sldIdLst>
    <p:sldId id="256" r:id="rId2"/>
    <p:sldId id="332" r:id="rId3"/>
    <p:sldId id="413" r:id="rId4"/>
    <p:sldId id="414" r:id="rId5"/>
    <p:sldId id="415" r:id="rId6"/>
    <p:sldId id="416" r:id="rId7"/>
    <p:sldId id="417" r:id="rId8"/>
    <p:sldId id="418" r:id="rId9"/>
    <p:sldId id="419" r:id="rId10"/>
    <p:sldId id="420" r:id="rId11"/>
    <p:sldId id="394" r:id="rId12"/>
    <p:sldId id="395" r:id="rId13"/>
    <p:sldId id="396" r:id="rId14"/>
    <p:sldId id="397" r:id="rId15"/>
    <p:sldId id="398" r:id="rId16"/>
    <p:sldId id="399" r:id="rId17"/>
    <p:sldId id="400" r:id="rId18"/>
    <p:sldId id="401" r:id="rId19"/>
    <p:sldId id="402" r:id="rId20"/>
    <p:sldId id="403" r:id="rId21"/>
    <p:sldId id="404" r:id="rId22"/>
    <p:sldId id="405" r:id="rId23"/>
    <p:sldId id="406" r:id="rId24"/>
    <p:sldId id="407" r:id="rId25"/>
    <p:sldId id="408" r:id="rId26"/>
    <p:sldId id="409" r:id="rId27"/>
    <p:sldId id="410" r:id="rId28"/>
    <p:sldId id="411" r:id="rId29"/>
    <p:sldId id="412" r:id="rId30"/>
    <p:sldId id="340" r:id="rId31"/>
    <p:sldId id="341" r:id="rId32"/>
    <p:sldId id="342" r:id="rId33"/>
    <p:sldId id="343" r:id="rId34"/>
    <p:sldId id="344" r:id="rId35"/>
    <p:sldId id="345" r:id="rId36"/>
    <p:sldId id="346" r:id="rId37"/>
    <p:sldId id="347" r:id="rId38"/>
    <p:sldId id="348" r:id="rId39"/>
    <p:sldId id="349" r:id="rId40"/>
    <p:sldId id="350" r:id="rId41"/>
    <p:sldId id="354" r:id="rId42"/>
    <p:sldId id="365" r:id="rId43"/>
    <p:sldId id="366" r:id="rId44"/>
    <p:sldId id="367" r:id="rId45"/>
    <p:sldId id="368" r:id="rId46"/>
    <p:sldId id="369" r:id="rId47"/>
    <p:sldId id="370" r:id="rId48"/>
    <p:sldId id="371" r:id="rId49"/>
    <p:sldId id="372" r:id="rId50"/>
    <p:sldId id="355" r:id="rId51"/>
    <p:sldId id="351" r:id="rId52"/>
    <p:sldId id="352" r:id="rId53"/>
    <p:sldId id="353" r:id="rId54"/>
    <p:sldId id="331" r:id="rId5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Default Section" id="{048D494B-3802-41D3-AFC9-00264898E5B9}">
          <p14:sldIdLst>
            <p14:sldId id="256"/>
            <p14:sldId id="332"/>
            <p14:sldId id="413"/>
            <p14:sldId id="414"/>
            <p14:sldId id="415"/>
            <p14:sldId id="416"/>
            <p14:sldId id="417"/>
            <p14:sldId id="418"/>
            <p14:sldId id="419"/>
            <p14:sldId id="420"/>
            <p14:sldId id="394"/>
            <p14:sldId id="395"/>
            <p14:sldId id="396"/>
            <p14:sldId id="397"/>
            <p14:sldId id="398"/>
            <p14:sldId id="399"/>
            <p14:sldId id="400"/>
            <p14:sldId id="401"/>
            <p14:sldId id="402"/>
            <p14:sldId id="403"/>
            <p14:sldId id="404"/>
            <p14:sldId id="405"/>
            <p14:sldId id="406"/>
            <p14:sldId id="407"/>
            <p14:sldId id="408"/>
            <p14:sldId id="409"/>
            <p14:sldId id="410"/>
            <p14:sldId id="411"/>
            <p14:sldId id="412"/>
            <p14:sldId id="340"/>
            <p14:sldId id="341"/>
            <p14:sldId id="342"/>
            <p14:sldId id="343"/>
            <p14:sldId id="344"/>
            <p14:sldId id="345"/>
            <p14:sldId id="346"/>
            <p14:sldId id="347"/>
            <p14:sldId id="348"/>
            <p14:sldId id="349"/>
            <p14:sldId id="350"/>
            <p14:sldId id="354"/>
            <p14:sldId id="365"/>
            <p14:sldId id="366"/>
            <p14:sldId id="367"/>
            <p14:sldId id="368"/>
            <p14:sldId id="369"/>
            <p14:sldId id="370"/>
            <p14:sldId id="371"/>
            <p14:sldId id="372"/>
            <p14:sldId id="355"/>
            <p14:sldId id="351"/>
            <p14:sldId id="352"/>
            <p14:sldId id="353"/>
            <p14:sldId id="331"/>
          </p14:sldIdLst>
        </p14:section>
        <p14:section name="Untitled Section" id="{4848C77F-2596-4E17-B4F5-500305321565}">
          <p14:sldIdLst/>
        </p14:section>
      </p14:sectionLst>
    </p:ex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4995" autoAdjust="0"/>
    <p:restoredTop sz="94660"/>
  </p:normalViewPr>
  <p:slideViewPr>
    <p:cSldViewPr snapToGrid="0">
      <p:cViewPr varScale="1">
        <p:scale>
          <a:sx n="73" d="100"/>
          <a:sy n="73" d="100"/>
        </p:scale>
        <p:origin x="-624" y="-1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63A582-AB34-41D3-BD06-C1D20A8137E5}" type="datetimeFigureOut">
              <a:rPr lang="en-US" smtClean="0"/>
              <a:pPr/>
              <a:t>08-Dec-23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2DB8C5-1DCC-490E-8106-25CAF8474002}" type="slidenum">
              <a:rPr lang="en-US" smtClean="0"/>
              <a:pPr/>
              <a:t>‹#›</a:t>
            </a:fld>
            <a:endParaRPr lang="en-US"/>
          </a:p>
        </p:txBody>
      </p:sp>
    </p:spTree>
    <p:extLst>
      <p:ext uri="{BB962C8B-B14F-4D97-AF65-F5344CB8AC3E}">
        <p14:creationId xmlns:p14="http://schemas.microsoft.com/office/powerpoint/2010/main" xmlns="" val="2791817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F48D4658-3164-42CF-85C7-479D48728EC3}" type="datetimeFigureOut">
              <a:rPr lang="en-US" smtClean="0"/>
              <a:pPr/>
              <a:t>08-Dec-23</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673FC50D-A940-4F27-AE16-16AA0652498C}" type="slidenum">
              <a:rPr lang="en-US" smtClean="0"/>
              <a:pPr/>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658844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8D4658-3164-42CF-85C7-479D48728EC3}" type="datetimeFigureOut">
              <a:rPr lang="en-US" smtClean="0"/>
              <a:pPr/>
              <a:t>08-Dec-23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xmlns="" val="30182654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08-Dec-23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0274249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08-Dec-23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5684376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08-Dec-23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xmlns="" val="2887241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08-Dec-23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7088538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08-Dec-23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7827140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8D4658-3164-42CF-85C7-479D48728EC3}" type="datetimeFigureOut">
              <a:rPr lang="en-US" smtClean="0"/>
              <a:pPr/>
              <a:t>08-Dec-23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3131418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8D4658-3164-42CF-85C7-479D48728EC3}" type="datetimeFigureOut">
              <a:rPr lang="en-US" smtClean="0"/>
              <a:pPr/>
              <a:t>08-Dec-23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250360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8D4658-3164-42CF-85C7-479D48728EC3}" type="datetimeFigureOut">
              <a:rPr lang="en-US" smtClean="0"/>
              <a:pPr/>
              <a:t>08-Dec-23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xmlns="" val="412447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08-Dec-23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213518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48D4658-3164-42CF-85C7-479D48728EC3}" type="datetimeFigureOut">
              <a:rPr lang="en-US" smtClean="0"/>
              <a:pPr/>
              <a:t>08-Dec-23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xmlns="" val="3512366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48D4658-3164-42CF-85C7-479D48728EC3}" type="datetimeFigureOut">
              <a:rPr lang="en-US" smtClean="0"/>
              <a:pPr/>
              <a:t>08-Dec-23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3FC50D-A940-4F27-AE16-16AA0652498C}" type="slidenum">
              <a:rPr lang="en-US" smtClean="0"/>
              <a:pPr/>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146057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48D4658-3164-42CF-85C7-479D48728EC3}" type="datetimeFigureOut">
              <a:rPr lang="en-US" smtClean="0"/>
              <a:pPr/>
              <a:t>08-Dec-23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3FC50D-A940-4F27-AE16-16AA0652498C}"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238443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8D4658-3164-42CF-85C7-479D48728EC3}" type="datetimeFigureOut">
              <a:rPr lang="en-US" smtClean="0"/>
              <a:pPr/>
              <a:t>08-Dec-23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xmlns="" val="804024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8D4658-3164-42CF-85C7-479D48728EC3}" type="datetimeFigureOut">
              <a:rPr lang="en-US" smtClean="0"/>
              <a:pPr/>
              <a:t>08-Dec-23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pPr/>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445642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8D4658-3164-42CF-85C7-479D48728EC3}" type="datetimeFigureOut">
              <a:rPr lang="en-US" smtClean="0"/>
              <a:pPr/>
              <a:t>08-Dec-23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xmlns="" val="3072428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xmlns=""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xmlns=""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48D4658-3164-42CF-85C7-479D48728EC3}" type="datetimeFigureOut">
              <a:rPr lang="en-US" smtClean="0"/>
              <a:pPr/>
              <a:t>08-Dec-23</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73FC50D-A940-4F27-AE16-16AA0652498C}" type="slidenum">
              <a:rPr lang="en-US" smtClean="0"/>
              <a:pPr/>
              <a:t>‹#›</a:t>
            </a:fld>
            <a:endParaRPr lang="en-US"/>
          </a:p>
        </p:txBody>
      </p:sp>
    </p:spTree>
    <p:extLst>
      <p:ext uri="{BB962C8B-B14F-4D97-AF65-F5344CB8AC3E}">
        <p14:creationId xmlns:p14="http://schemas.microsoft.com/office/powerpoint/2010/main" xmlns="" val="4578733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upload.wikimedia.org/wikipedia/commons/0/03/Avicenna_-_Canon_of_Medicine.jpg"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54D751F-E95C-4E4F-8845-73E0197BC66B}"/>
              </a:ext>
            </a:extLst>
          </p:cNvPr>
          <p:cNvSpPr>
            <a:spLocks noGrp="1"/>
          </p:cNvSpPr>
          <p:nvPr>
            <p:ph type="ctrTitle"/>
          </p:nvPr>
        </p:nvSpPr>
        <p:spPr/>
        <p:txBody>
          <a:bodyPr/>
          <a:lstStyle/>
          <a:p>
            <a:r>
              <a:rPr lang="ru-RU" sz="2400" cap="all" dirty="0">
                <a:solidFill>
                  <a:srgbClr val="000000"/>
                </a:solidFill>
                <a:latin typeface="Times New Roman" panose="02020603050405020304" pitchFamily="18" charset="0"/>
                <a:ea typeface="Times New Roman" panose="02020603050405020304" pitchFamily="18" charset="0"/>
              </a:rPr>
              <a:t>ОБЕЛЕЖЈА МЕДИЦИНЕ НАЈСТАРИЈИХ ЦИВИЛИЗАЦИЈА -</a:t>
            </a:r>
            <a:br>
              <a:rPr lang="ru-RU" sz="2400" cap="all" dirty="0">
                <a:solidFill>
                  <a:srgbClr val="000000"/>
                </a:solidFill>
                <a:latin typeface="Times New Roman" panose="02020603050405020304" pitchFamily="18" charset="0"/>
                <a:ea typeface="Times New Roman" panose="02020603050405020304" pitchFamily="18" charset="0"/>
              </a:rPr>
            </a:br>
            <a:r>
              <a:rPr lang="ru-RU" sz="2400" cap="all" dirty="0">
                <a:solidFill>
                  <a:srgbClr val="000000"/>
                </a:solidFill>
                <a:latin typeface="Times New Roman" panose="02020603050405020304" pitchFamily="18" charset="0"/>
                <a:ea typeface="Times New Roman" panose="02020603050405020304" pitchFamily="18" charset="0"/>
              </a:rPr>
              <a:t>ОРЈЕНТАЛНИ НАРОДИ (КИНЕЗИ, ЈАПАНЦИ, ХИНДУСИ, ПЕРСИЈАНЦИ)</a:t>
            </a:r>
          </a:p>
        </p:txBody>
      </p:sp>
    </p:spTree>
    <p:extLst>
      <p:ext uri="{BB962C8B-B14F-4D97-AF65-F5344CB8AC3E}">
        <p14:creationId xmlns:p14="http://schemas.microsoft.com/office/powerpoint/2010/main" xmlns="" val="37232370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lgn="just"/>
            <a:r>
              <a:rPr lang="ru-RU" dirty="0"/>
              <a:t>Хирургија у староиндијских лекара је веома јако развијена. Они су хируршким путем одстрањивали жучни камен, оперисали очну мрену, фистуле завршног црева (ректума) и обављали тешке трбушне захвате код везаних црева (илеуса). Бавили су се и пластичном хирургијом носа, носне преграде итд. У току лечења посебан индијски лекари посебан значај придавали су чистоћи и заустављању крварења приликом операција па су често вршили и подвезивање крвних судова.</a:t>
            </a:r>
          </a:p>
          <a:p>
            <a:pPr algn="just"/>
            <a:r>
              <a:rPr lang="ru-RU" dirty="0"/>
              <a:t>Офталмологија у индијаца је била врло јака. Њихови очни лекари лечили су око 70 болести ока, а у току операције мрене, употребљавали су и магнет за вађење металних предмета из ока.</a:t>
            </a:r>
          </a:p>
          <a:p>
            <a:pPr marL="0" indent="0">
              <a:buNone/>
            </a:pPr>
            <a:endParaRPr lang="en-US" dirty="0"/>
          </a:p>
        </p:txBody>
      </p:sp>
    </p:spTree>
    <p:extLst>
      <p:ext uri="{BB962C8B-B14F-4D97-AF65-F5344CB8AC3E}">
        <p14:creationId xmlns:p14="http://schemas.microsoft.com/office/powerpoint/2010/main" xmlns="" val="1290531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sr-Cyrl-CS" dirty="0">
                <a:solidFill>
                  <a:schemeClr val="tx1">
                    <a:lumMod val="65000"/>
                    <a:lumOff val="35000"/>
                  </a:schemeClr>
                </a:solidFill>
                <a:latin typeface="Times New Roman" pitchFamily="18" charset="0"/>
                <a:cs typeface="Times New Roman" pitchFamily="18" charset="0"/>
              </a:rPr>
              <a:t>Историју индијске медицине можемо поделити на </a:t>
            </a:r>
            <a:r>
              <a:rPr lang="sr-Cyrl-CS" b="1" dirty="0">
                <a:solidFill>
                  <a:schemeClr val="tx1">
                    <a:lumMod val="65000"/>
                    <a:lumOff val="35000"/>
                  </a:schemeClr>
                </a:solidFill>
                <a:latin typeface="Times New Roman" pitchFamily="18" charset="0"/>
                <a:cs typeface="Times New Roman" pitchFamily="18" charset="0"/>
              </a:rPr>
              <a:t>три раздобља</a:t>
            </a:r>
            <a:r>
              <a:rPr lang="sr-Cyrl-CS" dirty="0">
                <a:solidFill>
                  <a:schemeClr val="tx1">
                    <a:lumMod val="65000"/>
                    <a:lumOff val="35000"/>
                  </a:schemeClr>
                </a:solidFill>
                <a:latin typeface="Times New Roman" pitchFamily="18" charset="0"/>
                <a:cs typeface="Times New Roman" pitchFamily="18" charset="0"/>
              </a:rPr>
              <a:t>, углавном према верама које су се сматрале као главне у појединим раздобљима</a:t>
            </a:r>
            <a:r>
              <a:rPr lang="sr-Cyrl-CS" dirty="0">
                <a:solidFill>
                  <a:schemeClr val="tx1">
                    <a:lumMod val="65000"/>
                    <a:lumOff val="35000"/>
                  </a:schemeClr>
                </a:solidFill>
              </a:rPr>
              <a:t>. </a:t>
            </a:r>
            <a:endParaRPr lang="en-US" dirty="0">
              <a:solidFill>
                <a:schemeClr val="tx1">
                  <a:lumMod val="65000"/>
                  <a:lumOff val="35000"/>
                </a:schemeClr>
              </a:solidFill>
            </a:endParaRPr>
          </a:p>
          <a:p>
            <a:endParaRPr lang="en-US" dirty="0"/>
          </a:p>
        </p:txBody>
      </p:sp>
    </p:spTree>
    <p:extLst>
      <p:ext uri="{BB962C8B-B14F-4D97-AF65-F5344CB8AC3E}">
        <p14:creationId xmlns:p14="http://schemas.microsoft.com/office/powerpoint/2010/main" xmlns="" val="1920443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a:t>СТАРОИНДИЈСКА МЕДИЦИНА-</a:t>
            </a:r>
            <a:br>
              <a:rPr lang="sr-Cyrl-RS" dirty="0"/>
            </a:br>
            <a:r>
              <a:rPr lang="sr-Cyrl-RS" dirty="0"/>
              <a:t>прво раздобље</a:t>
            </a:r>
            <a:endParaRPr lang="en-US" dirty="0"/>
          </a:p>
        </p:txBody>
      </p:sp>
      <p:sp>
        <p:nvSpPr>
          <p:cNvPr id="3" name="Content Placeholder 2"/>
          <p:cNvSpPr>
            <a:spLocks noGrp="1"/>
          </p:cNvSpPr>
          <p:nvPr>
            <p:ph idx="1"/>
          </p:nvPr>
        </p:nvSpPr>
        <p:spPr/>
        <p:txBody>
          <a:bodyPr>
            <a:normAutofit lnSpcReduction="10000"/>
          </a:bodyPr>
          <a:lstStyle/>
          <a:p>
            <a:pPr marL="609600" indent="-609600">
              <a:buFont typeface="Wingdings" pitchFamily="2" charset="2"/>
              <a:buChar char="§"/>
              <a:defRPr/>
            </a:pPr>
            <a:r>
              <a:rPr lang="sr-Cyrl-CS" dirty="0">
                <a:solidFill>
                  <a:schemeClr val="tx1">
                    <a:lumMod val="65000"/>
                    <a:lumOff val="35000"/>
                  </a:schemeClr>
                </a:solidFill>
                <a:latin typeface="Times New Roman" pitchFamily="18" charset="0"/>
                <a:cs typeface="Times New Roman" pitchFamily="18" charset="0"/>
              </a:rPr>
              <a:t>Најстарија култура, </a:t>
            </a:r>
            <a:r>
              <a:rPr lang="sr-Cyrl-CS" dirty="0">
                <a:solidFill>
                  <a:schemeClr val="tx1">
                    <a:lumMod val="65000"/>
                    <a:lumOff val="35000"/>
                  </a:schemeClr>
                </a:solidFill>
                <a:cs typeface="Times New Roman" pitchFamily="18" charset="0"/>
              </a:rPr>
              <a:t>звана </a:t>
            </a:r>
            <a:r>
              <a:rPr lang="sr-Cyrl-CS" dirty="0">
                <a:solidFill>
                  <a:schemeClr val="tx1"/>
                </a:solidFill>
                <a:cs typeface="Times New Roman" pitchFamily="18" charset="0"/>
              </a:rPr>
              <a:t>период Веда</a:t>
            </a:r>
            <a:r>
              <a:rPr lang="sr-Cyrl-CS" dirty="0">
                <a:solidFill>
                  <a:schemeClr val="tx1">
                    <a:lumMod val="65000"/>
                    <a:lumOff val="35000"/>
                  </a:schemeClr>
                </a:solidFill>
                <a:latin typeface="Times New Roman" pitchFamily="18" charset="0"/>
                <a:cs typeface="Times New Roman" pitchFamily="18" charset="0"/>
              </a:rPr>
              <a:t>, датира од пре 2000 год. п.н.е. </a:t>
            </a:r>
          </a:p>
          <a:p>
            <a:pPr marL="609600" indent="-609600">
              <a:buFont typeface="Wingdings" pitchFamily="2" charset="2"/>
              <a:buChar char="§"/>
              <a:defRPr/>
            </a:pPr>
            <a:r>
              <a:rPr lang="sr-Cyrl-CS" dirty="0">
                <a:solidFill>
                  <a:schemeClr val="tx1">
                    <a:lumMod val="65000"/>
                    <a:lumOff val="35000"/>
                  </a:schemeClr>
                </a:solidFill>
                <a:latin typeface="Times New Roman" pitchFamily="18" charset="0"/>
                <a:cs typeface="Times New Roman" pitchFamily="18" charset="0"/>
              </a:rPr>
              <a:t>Вера је била браманска</a:t>
            </a:r>
            <a:r>
              <a:rPr lang="en-US" dirty="0">
                <a:solidFill>
                  <a:schemeClr val="tx1">
                    <a:lumMod val="65000"/>
                    <a:lumOff val="35000"/>
                  </a:schemeClr>
                </a:solidFill>
                <a:latin typeface="Times New Roman" pitchFamily="18" charset="0"/>
                <a:cs typeface="Times New Roman" pitchFamily="18" charset="0"/>
              </a:rPr>
              <a:t>.</a:t>
            </a:r>
            <a:r>
              <a:rPr lang="sr-Cyrl-CS" dirty="0">
                <a:solidFill>
                  <a:schemeClr val="tx1">
                    <a:lumMod val="65000"/>
                    <a:lumOff val="35000"/>
                  </a:schemeClr>
                </a:solidFill>
                <a:latin typeface="Times New Roman" pitchFamily="18" charset="0"/>
                <a:cs typeface="Times New Roman" pitchFamily="18" charset="0"/>
              </a:rPr>
              <a:t> </a:t>
            </a:r>
          </a:p>
          <a:p>
            <a:pPr marL="609600" indent="-609600">
              <a:buFont typeface="Wingdings" pitchFamily="2" charset="2"/>
              <a:buChar char="§"/>
              <a:defRPr/>
            </a:pPr>
            <a:r>
              <a:rPr lang="sr-Cyrl-CS" dirty="0">
                <a:solidFill>
                  <a:schemeClr val="tx1">
                    <a:lumMod val="65000"/>
                    <a:lumOff val="35000"/>
                  </a:schemeClr>
                </a:solidFill>
                <a:latin typeface="Times New Roman" pitchFamily="18" charset="0"/>
                <a:cs typeface="Times New Roman" pitchFamily="18" charset="0"/>
              </a:rPr>
              <a:t>Лечењем су се бавили свештеници, а болнице су се налазиле у храмовима. </a:t>
            </a:r>
          </a:p>
          <a:p>
            <a:pPr marL="609600" indent="-609600">
              <a:buFont typeface="Wingdings" pitchFamily="2" charset="2"/>
              <a:buChar char="§"/>
              <a:defRPr/>
            </a:pPr>
            <a:r>
              <a:rPr lang="sr-Cyrl-CS" dirty="0">
                <a:solidFill>
                  <a:schemeClr val="tx1">
                    <a:lumMod val="65000"/>
                    <a:lumOff val="35000"/>
                  </a:schemeClr>
                </a:solidFill>
                <a:latin typeface="Times New Roman" pitchFamily="18" charset="0"/>
                <a:cs typeface="Times New Roman" pitchFamily="18" charset="0"/>
              </a:rPr>
              <a:t>На болест је гледано као на казну за  грехове. Вода се сматрала светом, а  била је развијена терапија купањем,  прањем руку и облозима.</a:t>
            </a:r>
          </a:p>
          <a:p>
            <a:endParaRPr lang="en-US" dirty="0"/>
          </a:p>
        </p:txBody>
      </p:sp>
    </p:spTree>
    <p:extLst>
      <p:ext uri="{BB962C8B-B14F-4D97-AF65-F5344CB8AC3E}">
        <p14:creationId xmlns:p14="http://schemas.microsoft.com/office/powerpoint/2010/main" xmlns="" val="34721153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a:t>СТАРОИНДИЈСКА МЕДИЦИНА-</a:t>
            </a:r>
            <a:br>
              <a:rPr lang="sr-Cyrl-RS" dirty="0"/>
            </a:br>
            <a:r>
              <a:rPr lang="sr-Cyrl-RS" dirty="0"/>
              <a:t>прво раздобље</a:t>
            </a:r>
            <a:endParaRPr lang="en-US" dirty="0"/>
          </a:p>
        </p:txBody>
      </p:sp>
      <p:sp>
        <p:nvSpPr>
          <p:cNvPr id="3" name="Content Placeholder 2"/>
          <p:cNvSpPr>
            <a:spLocks noGrp="1"/>
          </p:cNvSpPr>
          <p:nvPr>
            <p:ph idx="1"/>
          </p:nvPr>
        </p:nvSpPr>
        <p:spPr/>
        <p:txBody>
          <a:bodyPr>
            <a:normAutofit fontScale="92500" lnSpcReduction="10000"/>
          </a:bodyPr>
          <a:lstStyle/>
          <a:p>
            <a:r>
              <a:rPr lang="ru-RU" dirty="0"/>
              <a:t>У Ведама је сакупљено целокупно знање  тадашњих Индијаца</a:t>
            </a:r>
          </a:p>
          <a:p>
            <a:r>
              <a:rPr lang="ru-RU" dirty="0"/>
              <a:t>у њима је углавном религиозни садржај </a:t>
            </a:r>
          </a:p>
          <a:p>
            <a:r>
              <a:rPr lang="ru-RU" dirty="0"/>
              <a:t>али и прописи о хигијени тела; забрањеним јелима...</a:t>
            </a:r>
          </a:p>
          <a:p>
            <a:r>
              <a:rPr lang="ru-RU" dirty="0"/>
              <a:t>Свете књиге су биле извор за историју медицине и фармације. </a:t>
            </a:r>
          </a:p>
          <a:p>
            <a:r>
              <a:rPr lang="ru-RU" dirty="0"/>
              <a:t>За једну од најстаријих књига људског знања сматрана је Риг Веда, око 2000 год. пре н. е., у којој  има доста података и из  медицине, како опште, тако и зубне.</a:t>
            </a:r>
          </a:p>
          <a:p>
            <a:r>
              <a:rPr lang="ru-RU" dirty="0"/>
              <a:t>Упутства за лечење биљним лековима</a:t>
            </a:r>
          </a:p>
          <a:p>
            <a:endParaRPr lang="en-US" dirty="0"/>
          </a:p>
        </p:txBody>
      </p:sp>
    </p:spTree>
    <p:extLst>
      <p:ext uri="{BB962C8B-B14F-4D97-AF65-F5344CB8AC3E}">
        <p14:creationId xmlns:p14="http://schemas.microsoft.com/office/powerpoint/2010/main" xmlns="" val="465029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0" indent="0">
              <a:buNone/>
            </a:pPr>
            <a:r>
              <a:rPr lang="ru-RU" sz="2000" dirty="0"/>
              <a:t>Нешто млађе (Веде)- Атарва </a:t>
            </a:r>
            <a:r>
              <a:rPr lang="ru-RU" sz="2000" dirty="0" smtClean="0"/>
              <a:t>Веде </a:t>
            </a:r>
            <a:endParaRPr lang="ru-RU" sz="2000" dirty="0"/>
          </a:p>
          <a:p>
            <a:r>
              <a:rPr lang="ru-RU" sz="2000" dirty="0"/>
              <a:t>дају  савете за свакодневне верске обреде и </a:t>
            </a:r>
            <a:r>
              <a:rPr lang="ru-RU" sz="2000" dirty="0" smtClean="0"/>
              <a:t>садрже </a:t>
            </a:r>
            <a:r>
              <a:rPr lang="ru-RU" sz="2000" dirty="0"/>
              <a:t>бројне савете за лечење разних </a:t>
            </a:r>
            <a:r>
              <a:rPr lang="ru-RU" sz="2000" dirty="0" smtClean="0"/>
              <a:t>болести</a:t>
            </a:r>
            <a:r>
              <a:rPr lang="ru-RU" sz="2000" dirty="0"/>
              <a:t>: </a:t>
            </a:r>
            <a:r>
              <a:rPr lang="ru-RU" sz="2000" dirty="0" smtClean="0"/>
              <a:t>absces-a</a:t>
            </a:r>
            <a:r>
              <a:rPr lang="ru-RU" sz="2000" dirty="0"/>
              <a:t>,  </a:t>
            </a:r>
            <a:r>
              <a:rPr lang="ru-RU" sz="2000" dirty="0" smtClean="0"/>
              <a:t>тумора, цревних колика, пролива, жутице, реуматизма, болести срца, очних болести, лепре, венеричних болести.</a:t>
            </a:r>
            <a:endParaRPr lang="ru-RU" sz="2000" dirty="0"/>
          </a:p>
          <a:p>
            <a:endParaRPr lang="en-US" sz="2000" dirty="0"/>
          </a:p>
        </p:txBody>
      </p:sp>
      <p:sp>
        <p:nvSpPr>
          <p:cNvPr id="4" name="Title 1"/>
          <p:cNvSpPr>
            <a:spLocks noGrp="1"/>
          </p:cNvSpPr>
          <p:nvPr>
            <p:ph type="title"/>
          </p:nvPr>
        </p:nvSpPr>
        <p:spPr/>
        <p:txBody>
          <a:bodyPr>
            <a:normAutofit fontScale="90000"/>
          </a:bodyPr>
          <a:lstStyle/>
          <a:p>
            <a:r>
              <a:rPr lang="sr-Cyrl-RS" dirty="0"/>
              <a:t>СТАРОИНДИЈСКА МЕДИЦИНА-</a:t>
            </a:r>
            <a:br>
              <a:rPr lang="sr-Cyrl-RS" dirty="0"/>
            </a:br>
            <a:r>
              <a:rPr lang="sr-Cyrl-RS" dirty="0"/>
              <a:t>прво раздобље</a:t>
            </a:r>
            <a:endParaRPr lang="en-US" dirty="0"/>
          </a:p>
        </p:txBody>
      </p:sp>
    </p:spTree>
    <p:extLst>
      <p:ext uri="{BB962C8B-B14F-4D97-AF65-F5344CB8AC3E}">
        <p14:creationId xmlns:p14="http://schemas.microsoft.com/office/powerpoint/2010/main" xmlns="" val="542547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25000" lnSpcReduction="20000"/>
          </a:bodyPr>
          <a:lstStyle/>
          <a:p>
            <a:pPr marL="0" indent="0">
              <a:buNone/>
            </a:pPr>
            <a:r>
              <a:rPr lang="ru-RU" sz="7200" dirty="0"/>
              <a:t>Староиндијски верски прописи посебан нагласак дају хигијени</a:t>
            </a:r>
            <a:r>
              <a:rPr lang="ru-RU" sz="7200" dirty="0" smtClean="0"/>
              <a:t>:</a:t>
            </a:r>
            <a:endParaRPr lang="ru-RU" sz="7200" dirty="0"/>
          </a:p>
          <a:p>
            <a:r>
              <a:rPr lang="ru-RU" sz="7200" dirty="0"/>
              <a:t>-прању руку пре и после јела</a:t>
            </a:r>
          </a:p>
          <a:p>
            <a:r>
              <a:rPr lang="ru-RU" sz="7200" dirty="0"/>
              <a:t>-после додиривања мртваца и нечистих </a:t>
            </a:r>
          </a:p>
          <a:p>
            <a:r>
              <a:rPr lang="ru-RU" sz="7200" dirty="0"/>
              <a:t>предмета</a:t>
            </a:r>
          </a:p>
          <a:p>
            <a:r>
              <a:rPr lang="ru-RU" sz="7200" dirty="0"/>
              <a:t>-после додиривања нечистих делова</a:t>
            </a:r>
          </a:p>
          <a:p>
            <a:r>
              <a:rPr lang="ru-RU" sz="7200" dirty="0"/>
              <a:t>сопственог тела</a:t>
            </a:r>
          </a:p>
          <a:p>
            <a:r>
              <a:rPr lang="ru-RU" sz="7200" dirty="0"/>
              <a:t>-жена је обавезна да се окупа после </a:t>
            </a:r>
          </a:p>
          <a:p>
            <a:r>
              <a:rPr lang="ru-RU" sz="7200" dirty="0"/>
              <a:t>менструације, порођаја...</a:t>
            </a:r>
          </a:p>
          <a:p>
            <a:r>
              <a:rPr lang="ru-RU" sz="7200" dirty="0"/>
              <a:t>-неговали одојчад, трудницу и </a:t>
            </a:r>
          </a:p>
          <a:p>
            <a:r>
              <a:rPr lang="ru-RU" sz="7200" dirty="0"/>
              <a:t>болесника.</a:t>
            </a:r>
          </a:p>
          <a:p>
            <a:pPr marL="0" indent="0">
              <a:buNone/>
            </a:pPr>
            <a:r>
              <a:rPr lang="ru-RU" sz="7200" dirty="0"/>
              <a:t>	</a:t>
            </a:r>
          </a:p>
          <a:p>
            <a:endParaRPr lang="en-US" dirty="0"/>
          </a:p>
        </p:txBody>
      </p:sp>
      <p:sp>
        <p:nvSpPr>
          <p:cNvPr id="4" name="Title 1"/>
          <p:cNvSpPr>
            <a:spLocks noGrp="1"/>
          </p:cNvSpPr>
          <p:nvPr>
            <p:ph type="title"/>
          </p:nvPr>
        </p:nvSpPr>
        <p:spPr/>
        <p:txBody>
          <a:bodyPr>
            <a:normAutofit fontScale="90000"/>
          </a:bodyPr>
          <a:lstStyle/>
          <a:p>
            <a:r>
              <a:rPr lang="sr-Cyrl-RS" dirty="0"/>
              <a:t>СТАРОИНДИЈСКА МЕДИЦИНА-</a:t>
            </a:r>
            <a:br>
              <a:rPr lang="sr-Cyrl-RS" dirty="0"/>
            </a:br>
            <a:r>
              <a:rPr lang="sr-Cyrl-RS" dirty="0"/>
              <a:t>прво раздобље</a:t>
            </a:r>
            <a:endParaRPr lang="en-US" dirty="0"/>
          </a:p>
        </p:txBody>
      </p:sp>
    </p:spTree>
    <p:extLst>
      <p:ext uri="{BB962C8B-B14F-4D97-AF65-F5344CB8AC3E}">
        <p14:creationId xmlns:p14="http://schemas.microsoft.com/office/powerpoint/2010/main" xmlns="" val="34260154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buNone/>
            </a:pPr>
            <a:r>
              <a:rPr lang="ru-RU" dirty="0"/>
              <a:t>Ограничење и забрана </a:t>
            </a:r>
            <a:r>
              <a:rPr lang="ru-RU" dirty="0" smtClean="0"/>
              <a:t>појединих јела </a:t>
            </a:r>
            <a:r>
              <a:rPr lang="ru-RU" dirty="0"/>
              <a:t>и пића:</a:t>
            </a:r>
          </a:p>
          <a:p>
            <a:r>
              <a:rPr lang="ru-RU" dirty="0" smtClean="0"/>
              <a:t>-гљиве</a:t>
            </a:r>
            <a:r>
              <a:rPr lang="ru-RU" dirty="0"/>
              <a:t>,</a:t>
            </a:r>
          </a:p>
          <a:p>
            <a:r>
              <a:rPr lang="ru-RU" dirty="0" smtClean="0"/>
              <a:t>-бели </a:t>
            </a:r>
            <a:r>
              <a:rPr lang="ru-RU" dirty="0"/>
              <a:t>и црни лук</a:t>
            </a:r>
          </a:p>
          <a:p>
            <a:r>
              <a:rPr lang="ru-RU" dirty="0" smtClean="0"/>
              <a:t>-алкохол</a:t>
            </a:r>
            <a:endParaRPr lang="ru-RU" dirty="0"/>
          </a:p>
          <a:p>
            <a:r>
              <a:rPr lang="ru-RU" dirty="0" smtClean="0"/>
              <a:t>-месо </a:t>
            </a:r>
            <a:r>
              <a:rPr lang="ru-RU" dirty="0"/>
              <a:t>и млеко у мањим </a:t>
            </a:r>
            <a:r>
              <a:rPr lang="ru-RU" dirty="0" smtClean="0"/>
              <a:t>количинама</a:t>
            </a:r>
          </a:p>
          <a:p>
            <a:pPr marL="0" indent="0">
              <a:buNone/>
            </a:pPr>
            <a:r>
              <a:rPr lang="ru-RU" dirty="0" smtClean="0"/>
              <a:t>Свештеници </a:t>
            </a:r>
            <a:r>
              <a:rPr lang="ru-RU" dirty="0"/>
              <a:t>се не смеју женити </a:t>
            </a:r>
            <a:r>
              <a:rPr lang="ru-RU" dirty="0" smtClean="0"/>
              <a:t>девојком </a:t>
            </a:r>
            <a:r>
              <a:rPr lang="ru-RU" dirty="0"/>
              <a:t>у чијој породици </a:t>
            </a:r>
            <a:r>
              <a:rPr lang="ru-RU" dirty="0" smtClean="0"/>
              <a:t>неко болује </a:t>
            </a:r>
            <a:r>
              <a:rPr lang="ru-RU" dirty="0"/>
              <a:t>од туберкулозе, губе или </a:t>
            </a:r>
            <a:r>
              <a:rPr lang="ru-RU" dirty="0" smtClean="0"/>
              <a:t> падавице</a:t>
            </a:r>
            <a:endParaRPr lang="ru-RU" dirty="0"/>
          </a:p>
          <a:p>
            <a:endParaRPr lang="en-US" dirty="0"/>
          </a:p>
        </p:txBody>
      </p:sp>
      <p:sp>
        <p:nvSpPr>
          <p:cNvPr id="4" name="Title 1"/>
          <p:cNvSpPr>
            <a:spLocks noGrp="1"/>
          </p:cNvSpPr>
          <p:nvPr>
            <p:ph type="title"/>
          </p:nvPr>
        </p:nvSpPr>
        <p:spPr/>
        <p:txBody>
          <a:bodyPr>
            <a:normAutofit fontScale="90000"/>
          </a:bodyPr>
          <a:lstStyle/>
          <a:p>
            <a:r>
              <a:rPr lang="sr-Cyrl-RS" dirty="0"/>
              <a:t>СТАРОИНДИЈСКА МЕДИЦИНА-</a:t>
            </a:r>
            <a:br>
              <a:rPr lang="sr-Cyrl-RS" dirty="0"/>
            </a:br>
            <a:r>
              <a:rPr lang="sr-Cyrl-RS" dirty="0"/>
              <a:t>прво раздобље</a:t>
            </a:r>
            <a:endParaRPr lang="en-US" dirty="0"/>
          </a:p>
        </p:txBody>
      </p:sp>
    </p:spTree>
    <p:extLst>
      <p:ext uri="{BB962C8B-B14F-4D97-AF65-F5344CB8AC3E}">
        <p14:creationId xmlns:p14="http://schemas.microsoft.com/office/powerpoint/2010/main" xmlns="" val="9781324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ru-RU" dirty="0"/>
              <a:t>Други период, од 1000. до 600. год. пре н. е. сматра се пребудистичком ером, са веома развијеном медицином и фармацијом. У том периоду медицина прелази из руку непрофесионалних лица — свештеника у руке лекара.</a:t>
            </a:r>
          </a:p>
          <a:p>
            <a:endParaRPr lang="ru-RU" dirty="0"/>
          </a:p>
          <a:p>
            <a:r>
              <a:rPr lang="ru-RU" dirty="0"/>
              <a:t>Први нама познати лекар Индије је Чарака, писац књиге Caraka Samhita, у којој је скупљено целокупно његово знање. Он познаје све врсте лекова, израђује супозиторије, пилуле, екстракте итд.</a:t>
            </a:r>
          </a:p>
          <a:p>
            <a:endParaRPr lang="en-US" dirty="0"/>
          </a:p>
        </p:txBody>
      </p:sp>
      <p:sp>
        <p:nvSpPr>
          <p:cNvPr id="6" name="Rectangle 2"/>
          <p:cNvSpPr>
            <a:spLocks noGrp="1" noChangeArrowheads="1"/>
          </p:cNvSpPr>
          <p:nvPr>
            <p:ph type="title"/>
          </p:nvPr>
        </p:nvSpPr>
        <p:spPr bwMode="auto">
          <a:xfrm>
            <a:off x="1206755" y="902208"/>
            <a:ext cx="9948926" cy="1353312"/>
          </a:xfrm>
        </p:spPr>
        <p:txBody>
          <a:bodyPr wrap="square" numCol="1" anchorCtr="0" compatLnSpc="1">
            <a:prstTxWarp prst="textNoShape">
              <a:avLst/>
            </a:prstTxWarp>
          </a:bodyPr>
          <a:lstStyle/>
          <a:p>
            <a:pPr eaLnBrk="1" hangingPunct="1">
              <a:lnSpc>
                <a:spcPct val="100000"/>
              </a:lnSpc>
            </a:pPr>
            <a:r>
              <a:rPr lang="sr-Latn-CS" sz="2800" dirty="0" smtClean="0">
                <a:solidFill>
                  <a:schemeClr val="tx1"/>
                </a:solidFill>
                <a:effectLst/>
                <a:latin typeface="+mn-lt"/>
                <a:cs typeface="Times New Roman" pitchFamily="18" charset="0"/>
              </a:rPr>
              <a:t>СТАРОИНДИЈСКА МЕДИЦИНА</a:t>
            </a:r>
            <a:r>
              <a:rPr lang="sr-Cyrl-CS" sz="2800" dirty="0" smtClean="0">
                <a:solidFill>
                  <a:schemeClr val="tx1"/>
                </a:solidFill>
                <a:effectLst/>
                <a:latin typeface="+mn-lt"/>
                <a:cs typeface="Times New Roman" pitchFamily="18" charset="0"/>
              </a:rPr>
              <a:t/>
            </a:r>
            <a:br>
              <a:rPr lang="sr-Cyrl-CS" sz="2800" dirty="0" smtClean="0">
                <a:solidFill>
                  <a:schemeClr val="tx1"/>
                </a:solidFill>
                <a:effectLst/>
                <a:latin typeface="+mn-lt"/>
                <a:cs typeface="Times New Roman" pitchFamily="18" charset="0"/>
              </a:rPr>
            </a:br>
            <a:r>
              <a:rPr lang="sr-Cyrl-CS" sz="2800" dirty="0" smtClean="0">
                <a:solidFill>
                  <a:schemeClr val="tx1"/>
                </a:solidFill>
                <a:effectLst/>
                <a:latin typeface="+mn-lt"/>
                <a:cs typeface="Times New Roman" pitchFamily="18" charset="0"/>
              </a:rPr>
              <a:t>друго раздобље</a:t>
            </a:r>
            <a:endParaRPr lang="en-US" sz="2800" dirty="0" smtClean="0">
              <a:solidFill>
                <a:schemeClr val="tx1"/>
              </a:solidFill>
              <a:effectLst/>
              <a:latin typeface="+mn-lt"/>
              <a:cs typeface="Times New Roman" pitchFamily="18" charset="0"/>
            </a:endParaRPr>
          </a:p>
        </p:txBody>
      </p:sp>
    </p:spTree>
    <p:extLst>
      <p:ext uri="{BB962C8B-B14F-4D97-AF65-F5344CB8AC3E}">
        <p14:creationId xmlns:p14="http://schemas.microsoft.com/office/powerpoint/2010/main" xmlns="" val="7385573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algn="just"/>
            <a:r>
              <a:rPr lang="sr-Cyrl-RS" dirty="0"/>
              <a:t>Скоро у исто време живи и други велики лекар и апотекар, хирург Сушрута, писац другог дела </a:t>
            </a:r>
            <a:r>
              <a:rPr lang="en-US" dirty="0" err="1"/>
              <a:t>Sušruta</a:t>
            </a:r>
            <a:r>
              <a:rPr lang="en-US" dirty="0"/>
              <a:t> </a:t>
            </a:r>
            <a:r>
              <a:rPr lang="en-US" dirty="0" err="1"/>
              <a:t>Samhita</a:t>
            </a:r>
            <a:r>
              <a:rPr lang="en-US" dirty="0"/>
              <a:t> (</a:t>
            </a:r>
            <a:r>
              <a:rPr lang="sr-Cyrl-RS" dirty="0"/>
              <a:t>изабрана Сушрутина дела</a:t>
            </a:r>
            <a:r>
              <a:rPr lang="sr-Cyrl-RS" dirty="0" smtClean="0"/>
              <a:t>).</a:t>
            </a:r>
            <a:endParaRPr lang="sr-Cyrl-RS" dirty="0"/>
          </a:p>
          <a:p>
            <a:pPr algn="just"/>
            <a:r>
              <a:rPr lang="sr-Cyrl-RS" dirty="0"/>
              <a:t>Са тачношћу која запањује, говори о анатомији вилица, о боловима при оголићењу нерва, о инфраорбиталном нерву код неуралгије тригеминуса. </a:t>
            </a:r>
          </a:p>
          <a:p>
            <a:pPr algn="just"/>
            <a:r>
              <a:rPr lang="sr-Cyrl-RS" dirty="0"/>
              <a:t>Његово познавање анатомије зуба и анатомије, уопште, било је огромно, неупоредиво веће од знања анатома који су живели много касније. </a:t>
            </a:r>
          </a:p>
          <a:p>
            <a:pPr algn="just"/>
            <a:r>
              <a:rPr lang="sr-Cyrl-RS" dirty="0" smtClean="0"/>
              <a:t>Осим </a:t>
            </a:r>
            <a:r>
              <a:rPr lang="sr-Cyrl-RS" dirty="0"/>
              <a:t>овога, познаје многа обољења меких делова, као гингивитис, пиореју и скорбут. О теорији зубног црва мисли слично као и остали суседи.</a:t>
            </a:r>
          </a:p>
          <a:p>
            <a:endParaRPr lang="en-US" dirty="0"/>
          </a:p>
        </p:txBody>
      </p:sp>
      <p:sp>
        <p:nvSpPr>
          <p:cNvPr id="4" name="Rectangle 2"/>
          <p:cNvSpPr>
            <a:spLocks noGrp="1" noChangeArrowheads="1"/>
          </p:cNvSpPr>
          <p:nvPr>
            <p:ph type="title"/>
          </p:nvPr>
        </p:nvSpPr>
        <p:spPr bwMode="auto"/>
        <p:txBody>
          <a:bodyPr wrap="square" numCol="1" anchorCtr="0" compatLnSpc="1">
            <a:prstTxWarp prst="textNoShape">
              <a:avLst/>
            </a:prstTxWarp>
          </a:bodyPr>
          <a:lstStyle/>
          <a:p>
            <a:pPr eaLnBrk="1" hangingPunct="1">
              <a:lnSpc>
                <a:spcPct val="100000"/>
              </a:lnSpc>
            </a:pPr>
            <a:r>
              <a:rPr lang="sr-Latn-CS" sz="2800" dirty="0" smtClean="0">
                <a:solidFill>
                  <a:schemeClr val="tx1"/>
                </a:solidFill>
                <a:effectLst/>
                <a:latin typeface="+mn-lt"/>
                <a:cs typeface="Times New Roman" pitchFamily="18" charset="0"/>
              </a:rPr>
              <a:t>СТАРОИНДИЈСКА МЕДИЦИНА</a:t>
            </a:r>
            <a:r>
              <a:rPr lang="sr-Cyrl-CS" sz="2800" dirty="0" smtClean="0">
                <a:solidFill>
                  <a:schemeClr val="tx1"/>
                </a:solidFill>
                <a:effectLst/>
                <a:latin typeface="+mn-lt"/>
                <a:cs typeface="Times New Roman" pitchFamily="18" charset="0"/>
              </a:rPr>
              <a:t/>
            </a:r>
            <a:br>
              <a:rPr lang="sr-Cyrl-CS" sz="2800" dirty="0" smtClean="0">
                <a:solidFill>
                  <a:schemeClr val="tx1"/>
                </a:solidFill>
                <a:effectLst/>
                <a:latin typeface="+mn-lt"/>
                <a:cs typeface="Times New Roman" pitchFamily="18" charset="0"/>
              </a:rPr>
            </a:br>
            <a:r>
              <a:rPr lang="sr-Cyrl-CS" sz="2800" dirty="0" smtClean="0">
                <a:solidFill>
                  <a:schemeClr val="tx1"/>
                </a:solidFill>
                <a:effectLst/>
                <a:latin typeface="+mn-lt"/>
                <a:cs typeface="Times New Roman" pitchFamily="18" charset="0"/>
              </a:rPr>
              <a:t>друго раздобље</a:t>
            </a:r>
            <a:endParaRPr lang="en-US" sz="2800" dirty="0" smtClean="0">
              <a:solidFill>
                <a:schemeClr val="tx1"/>
              </a:solidFill>
              <a:effectLst/>
              <a:latin typeface="+mn-lt"/>
              <a:cs typeface="Times New Roman" pitchFamily="18" charset="0"/>
            </a:endParaRPr>
          </a:p>
        </p:txBody>
      </p:sp>
    </p:spTree>
    <p:extLst>
      <p:ext uri="{BB962C8B-B14F-4D97-AF65-F5344CB8AC3E}">
        <p14:creationId xmlns:p14="http://schemas.microsoft.com/office/powerpoint/2010/main" xmlns="" val="18491412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buNone/>
            </a:pPr>
            <a:r>
              <a:rPr lang="sr-Cyrl-RS" dirty="0"/>
              <a:t>Сушрута у својој збирци</a:t>
            </a:r>
          </a:p>
          <a:p>
            <a:endParaRPr lang="sr-Cyrl-RS" dirty="0"/>
          </a:p>
          <a:p>
            <a:r>
              <a:rPr lang="sr-Cyrl-RS" dirty="0"/>
              <a:t>описује целокупну медицину</a:t>
            </a:r>
          </a:p>
          <a:p>
            <a:r>
              <a:rPr lang="sr-Cyrl-RS" dirty="0"/>
              <a:t>посебан акценат даје хирургији</a:t>
            </a:r>
          </a:p>
          <a:p>
            <a:r>
              <a:rPr lang="sr-Cyrl-RS" dirty="0"/>
              <a:t>дај</a:t>
            </a:r>
            <a:r>
              <a:rPr lang="en-US" dirty="0"/>
              <a:t>e </a:t>
            </a:r>
            <a:r>
              <a:rPr lang="sr-Cyrl-RS" dirty="0"/>
              <a:t>опис 1120 врста болести</a:t>
            </a:r>
          </a:p>
          <a:p>
            <a:r>
              <a:rPr lang="sr-Cyrl-RS" dirty="0"/>
              <a:t>наводе се биљни, животињски и   минерални лекови</a:t>
            </a:r>
          </a:p>
          <a:p>
            <a:r>
              <a:rPr lang="sr-Cyrl-RS" dirty="0"/>
              <a:t>помињу се лекови за спољну и унутрашњу употребу</a:t>
            </a:r>
          </a:p>
          <a:p>
            <a:endParaRPr lang="en-US" dirty="0"/>
          </a:p>
        </p:txBody>
      </p:sp>
      <p:pic>
        <p:nvPicPr>
          <p:cNvPr id="4" name="Picture 4" descr="Susruta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014043" y="2657856"/>
            <a:ext cx="2042583" cy="198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2"/>
          <p:cNvSpPr>
            <a:spLocks noGrp="1" noChangeArrowheads="1"/>
          </p:cNvSpPr>
          <p:nvPr>
            <p:ph type="title"/>
          </p:nvPr>
        </p:nvSpPr>
        <p:spPr bwMode="auto"/>
        <p:txBody>
          <a:bodyPr wrap="square" numCol="1" anchorCtr="0" compatLnSpc="1">
            <a:prstTxWarp prst="textNoShape">
              <a:avLst/>
            </a:prstTxWarp>
          </a:bodyPr>
          <a:lstStyle/>
          <a:p>
            <a:pPr eaLnBrk="1" hangingPunct="1">
              <a:lnSpc>
                <a:spcPct val="100000"/>
              </a:lnSpc>
            </a:pPr>
            <a:r>
              <a:rPr lang="sr-Latn-CS" sz="2800" dirty="0" smtClean="0">
                <a:solidFill>
                  <a:schemeClr val="tx1"/>
                </a:solidFill>
                <a:effectLst/>
                <a:latin typeface="+mn-lt"/>
                <a:cs typeface="Times New Roman" pitchFamily="18" charset="0"/>
              </a:rPr>
              <a:t>СТАРОИНДИЈСКА МЕДИЦИНА</a:t>
            </a:r>
            <a:r>
              <a:rPr lang="sr-Cyrl-CS" sz="2800" dirty="0" smtClean="0">
                <a:solidFill>
                  <a:schemeClr val="tx1"/>
                </a:solidFill>
                <a:effectLst/>
                <a:latin typeface="+mn-lt"/>
                <a:cs typeface="Times New Roman" pitchFamily="18" charset="0"/>
              </a:rPr>
              <a:t/>
            </a:r>
            <a:br>
              <a:rPr lang="sr-Cyrl-CS" sz="2800" dirty="0" smtClean="0">
                <a:solidFill>
                  <a:schemeClr val="tx1"/>
                </a:solidFill>
                <a:effectLst/>
                <a:latin typeface="+mn-lt"/>
                <a:cs typeface="Times New Roman" pitchFamily="18" charset="0"/>
              </a:rPr>
            </a:br>
            <a:r>
              <a:rPr lang="sr-Cyrl-CS" sz="2800" dirty="0" smtClean="0">
                <a:solidFill>
                  <a:schemeClr val="tx1"/>
                </a:solidFill>
                <a:effectLst/>
                <a:latin typeface="+mn-lt"/>
                <a:cs typeface="Times New Roman" pitchFamily="18" charset="0"/>
              </a:rPr>
              <a:t>друго раздобље</a:t>
            </a:r>
            <a:endParaRPr lang="en-US" sz="2800" dirty="0" smtClean="0">
              <a:solidFill>
                <a:schemeClr val="tx1"/>
              </a:solidFill>
              <a:effectLst/>
              <a:latin typeface="+mn-lt"/>
              <a:cs typeface="Times New Roman" pitchFamily="18" charset="0"/>
            </a:endParaRPr>
          </a:p>
        </p:txBody>
      </p:sp>
    </p:spTree>
    <p:extLst>
      <p:ext uri="{BB962C8B-B14F-4D97-AF65-F5344CB8AC3E}">
        <p14:creationId xmlns:p14="http://schemas.microsoft.com/office/powerpoint/2010/main" xmlns="" val="3915248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b="1" dirty="0"/>
              <a:t>Староиндијска медицина</a:t>
            </a:r>
            <a:br>
              <a:rPr lang="sr-Cyrl-RS" b="1" dirty="0"/>
            </a:br>
            <a:endParaRPr lang="en-US" dirty="0"/>
          </a:p>
        </p:txBody>
      </p:sp>
      <p:sp>
        <p:nvSpPr>
          <p:cNvPr id="3" name="Content Placeholder 2"/>
          <p:cNvSpPr>
            <a:spLocks noGrp="1"/>
          </p:cNvSpPr>
          <p:nvPr>
            <p:ph idx="1"/>
          </p:nvPr>
        </p:nvSpPr>
        <p:spPr>
          <a:xfrm>
            <a:off x="1295400" y="2474976"/>
            <a:ext cx="9677399" cy="3400892"/>
          </a:xfrm>
        </p:spPr>
        <p:txBody>
          <a:bodyPr>
            <a:normAutofit/>
          </a:bodyPr>
          <a:lstStyle/>
          <a:p>
            <a:pPr algn="just"/>
            <a:r>
              <a:rPr lang="ru-RU" dirty="0"/>
              <a:t>Класична - староиндијска медицина настала је и развијала </a:t>
            </a:r>
            <a:r>
              <a:rPr lang="ru-RU" dirty="0" smtClean="0"/>
              <a:t>се </a:t>
            </a:r>
            <a:r>
              <a:rPr lang="ru-RU" dirty="0"/>
              <a:t>у периоду од досаљавања аријевских племена са севера у међуречје Инда и Ганга (око 15. века п.н.е) до сараценских освајања (око 1. века п. н. е.) када се помешала са грчко-арапском медицином</a:t>
            </a:r>
            <a:r>
              <a:rPr lang="ru-RU" dirty="0" smtClean="0"/>
              <a:t>.</a:t>
            </a:r>
            <a:endParaRPr lang="ru-RU" dirty="0"/>
          </a:p>
        </p:txBody>
      </p:sp>
    </p:spTree>
    <p:extLst>
      <p:ext uri="{BB962C8B-B14F-4D97-AF65-F5344CB8AC3E}">
        <p14:creationId xmlns:p14="http://schemas.microsoft.com/office/powerpoint/2010/main" xmlns="" val="3680966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a:r>
              <a:rPr lang="ru-RU" dirty="0"/>
              <a:t>Трећи период датира од 600. год. п. н. е. То је будистички период. </a:t>
            </a:r>
          </a:p>
          <a:p>
            <a:pPr algn="just"/>
            <a:endParaRPr lang="ru-RU" dirty="0"/>
          </a:p>
          <a:p>
            <a:pPr algn="just"/>
            <a:r>
              <a:rPr lang="ru-RU" dirty="0"/>
              <a:t>Тада се нарочито истичу Атреја (написао прву књигу о унутрашњим болестима) и Нагарјуна. </a:t>
            </a:r>
          </a:p>
          <a:p>
            <a:pPr algn="just"/>
            <a:endParaRPr lang="ru-RU" dirty="0"/>
          </a:p>
          <a:p>
            <a:pPr algn="just"/>
            <a:r>
              <a:rPr lang="ru-RU" dirty="0"/>
              <a:t>Из тога доба потиче и тзв. Бровоеров рукопис, који је нашао у Туркестану 1890. год. истраживач Brovoer. Мисли се да су га писали будистички свештеници у Кашмиру у периоду између II i IV века н. е. У њему има много података о лековима.</a:t>
            </a:r>
          </a:p>
          <a:p>
            <a:endParaRPr lang="en-US" dirty="0"/>
          </a:p>
        </p:txBody>
      </p:sp>
      <p:sp>
        <p:nvSpPr>
          <p:cNvPr id="4" name="Rectangle 2"/>
          <p:cNvSpPr>
            <a:spLocks noGrp="1" noChangeArrowheads="1"/>
          </p:cNvSpPr>
          <p:nvPr>
            <p:ph type="title"/>
          </p:nvPr>
        </p:nvSpPr>
        <p:spPr bwMode="auto"/>
        <p:txBody>
          <a:bodyPr wrap="square" numCol="1" anchorCtr="0" compatLnSpc="1">
            <a:prstTxWarp prst="textNoShape">
              <a:avLst/>
            </a:prstTxWarp>
          </a:bodyPr>
          <a:lstStyle/>
          <a:p>
            <a:pPr eaLnBrk="1" hangingPunct="1">
              <a:lnSpc>
                <a:spcPct val="100000"/>
              </a:lnSpc>
            </a:pPr>
            <a:r>
              <a:rPr lang="sr-Latn-CS" sz="2800" dirty="0" smtClean="0">
                <a:solidFill>
                  <a:schemeClr val="tx1"/>
                </a:solidFill>
                <a:effectLst/>
                <a:latin typeface="+mn-lt"/>
                <a:cs typeface="Times New Roman" pitchFamily="18" charset="0"/>
              </a:rPr>
              <a:t>СТАРОИНДИЈСКА МЕДИЦИНА</a:t>
            </a:r>
            <a:r>
              <a:rPr lang="sr-Cyrl-CS" sz="2800" dirty="0" smtClean="0">
                <a:solidFill>
                  <a:schemeClr val="tx1"/>
                </a:solidFill>
                <a:effectLst/>
                <a:latin typeface="+mn-lt"/>
                <a:cs typeface="Times New Roman" pitchFamily="18" charset="0"/>
              </a:rPr>
              <a:t/>
            </a:r>
            <a:br>
              <a:rPr lang="sr-Cyrl-CS" sz="2800" dirty="0" smtClean="0">
                <a:solidFill>
                  <a:schemeClr val="tx1"/>
                </a:solidFill>
                <a:effectLst/>
                <a:latin typeface="+mn-lt"/>
                <a:cs typeface="Times New Roman" pitchFamily="18" charset="0"/>
              </a:rPr>
            </a:br>
            <a:r>
              <a:rPr lang="sr-Cyrl-CS" sz="2800" dirty="0" smtClean="0">
                <a:solidFill>
                  <a:schemeClr val="tx1"/>
                </a:solidFill>
                <a:effectLst/>
                <a:latin typeface="+mn-lt"/>
                <a:cs typeface="Times New Roman" pitchFamily="18" charset="0"/>
              </a:rPr>
              <a:t>друго раздобље</a:t>
            </a:r>
            <a:endParaRPr lang="en-US" sz="2800" dirty="0" smtClean="0">
              <a:solidFill>
                <a:schemeClr val="tx1"/>
              </a:solidFill>
              <a:effectLst/>
              <a:latin typeface="+mn-lt"/>
              <a:cs typeface="Times New Roman" pitchFamily="18" charset="0"/>
            </a:endParaRPr>
          </a:p>
        </p:txBody>
      </p:sp>
    </p:spTree>
    <p:extLst>
      <p:ext uri="{BB962C8B-B14F-4D97-AF65-F5344CB8AC3E}">
        <p14:creationId xmlns:p14="http://schemas.microsoft.com/office/powerpoint/2010/main" xmlns="" val="39100540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609600" indent="-609600">
              <a:buFont typeface="Wingdings" pitchFamily="2" charset="2"/>
              <a:buChar char="§"/>
              <a:defRPr/>
            </a:pPr>
            <a:r>
              <a:rPr lang="sr-Cyrl-CS" dirty="0">
                <a:solidFill>
                  <a:schemeClr val="tx1">
                    <a:lumMod val="65000"/>
                    <a:lumOff val="35000"/>
                  </a:schemeClr>
                </a:solidFill>
                <a:latin typeface="Times New Roman" pitchFamily="18" charset="0"/>
                <a:cs typeface="Times New Roman" pitchFamily="18" charset="0"/>
              </a:rPr>
              <a:t>добро познају отрове и афродизијаке</a:t>
            </a:r>
          </a:p>
          <a:p>
            <a:pPr marL="609600" indent="-609600">
              <a:buFont typeface="Wingdings" pitchFamily="2" charset="2"/>
              <a:buChar char="§"/>
              <a:defRPr/>
            </a:pPr>
            <a:r>
              <a:rPr lang="sr-Cyrl-CS" dirty="0">
                <a:solidFill>
                  <a:schemeClr val="tx1">
                    <a:lumMod val="65000"/>
                    <a:lumOff val="35000"/>
                  </a:schemeClr>
                </a:solidFill>
                <a:latin typeface="Times New Roman" pitchFamily="18" charset="0"/>
                <a:cs typeface="Times New Roman" pitchFamily="18" charset="0"/>
              </a:rPr>
              <a:t>посебно су ценили живу (сифилис)</a:t>
            </a:r>
          </a:p>
          <a:p>
            <a:pPr marL="457200" indent="-457200">
              <a:buFont typeface="Wingdings" pitchFamily="2" charset="2"/>
              <a:buChar char="ü"/>
              <a:defRPr/>
            </a:pPr>
            <a:r>
              <a:rPr lang="sr-Cyrl-CS" dirty="0">
                <a:solidFill>
                  <a:schemeClr val="tx1">
                    <a:lumMod val="65000"/>
                    <a:lumOff val="35000"/>
                  </a:schemeClr>
                </a:solidFill>
                <a:latin typeface="Times New Roman" pitchFamily="18" charset="0"/>
                <a:cs typeface="Times New Roman" pitchFamily="18" charset="0"/>
              </a:rPr>
              <a:t>Староиндијски лекари су били слаби  теоретичари али добри практичари, терапеути и хирурзи,</a:t>
            </a:r>
          </a:p>
          <a:p>
            <a:pPr marL="609600" indent="-609600">
              <a:buFont typeface="Wingdings" pitchFamily="2" charset="2"/>
              <a:buChar char="§"/>
              <a:defRPr/>
            </a:pPr>
            <a:r>
              <a:rPr lang="sr-Cyrl-CS" dirty="0">
                <a:solidFill>
                  <a:schemeClr val="tx1">
                    <a:lumMod val="65000"/>
                    <a:lumOff val="35000"/>
                  </a:schemeClr>
                </a:solidFill>
                <a:latin typeface="Times New Roman" pitchFamily="18" charset="0"/>
                <a:cs typeface="Times New Roman" pitchFamily="18" charset="0"/>
              </a:rPr>
              <a:t>анатомско знање оскудно,</a:t>
            </a:r>
          </a:p>
          <a:p>
            <a:pPr marL="609600" indent="-609600">
              <a:buFont typeface="Wingdings" pitchFamily="2" charset="2"/>
              <a:buChar char="§"/>
              <a:defRPr/>
            </a:pPr>
            <a:r>
              <a:rPr lang="sr-Cyrl-CS" dirty="0">
                <a:solidFill>
                  <a:schemeClr val="tx1">
                    <a:lumMod val="65000"/>
                    <a:lumOff val="35000"/>
                  </a:schemeClr>
                </a:solidFill>
                <a:latin typeface="Times New Roman" pitchFamily="18" charset="0"/>
                <a:cs typeface="Times New Roman" pitchFamily="18" charset="0"/>
              </a:rPr>
              <a:t>нису сецирали лешеве</a:t>
            </a:r>
          </a:p>
          <a:p>
            <a:endParaRPr lang="en-US" dirty="0"/>
          </a:p>
        </p:txBody>
      </p:sp>
    </p:spTree>
    <p:extLst>
      <p:ext uri="{BB962C8B-B14F-4D97-AF65-F5344CB8AC3E}">
        <p14:creationId xmlns:p14="http://schemas.microsoft.com/office/powerpoint/2010/main" xmlns="" val="32652198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0" indent="0">
              <a:buNone/>
            </a:pPr>
            <a:r>
              <a:rPr lang="ru-RU" dirty="0" smtClean="0"/>
              <a:t>Сматрају </a:t>
            </a:r>
            <a:r>
              <a:rPr lang="ru-RU" dirty="0"/>
              <a:t>да број унутрашњих органа има свети број који је унапред одређен:</a:t>
            </a:r>
          </a:p>
          <a:p>
            <a:r>
              <a:rPr lang="ru-RU" dirty="0" smtClean="0"/>
              <a:t>7 </a:t>
            </a:r>
            <a:r>
              <a:rPr lang="ru-RU" dirty="0"/>
              <a:t>кожа</a:t>
            </a:r>
          </a:p>
          <a:p>
            <a:r>
              <a:rPr lang="ru-RU" dirty="0" smtClean="0"/>
              <a:t>7 </a:t>
            </a:r>
            <a:r>
              <a:rPr lang="ru-RU" dirty="0"/>
              <a:t>сегмената</a:t>
            </a:r>
          </a:p>
          <a:p>
            <a:r>
              <a:rPr lang="ru-RU" dirty="0" smtClean="0"/>
              <a:t>7 </a:t>
            </a:r>
            <a:r>
              <a:rPr lang="ru-RU" dirty="0"/>
              <a:t>елемената</a:t>
            </a:r>
          </a:p>
          <a:p>
            <a:r>
              <a:rPr lang="ru-RU" dirty="0" smtClean="0"/>
              <a:t>7 </a:t>
            </a:r>
            <a:r>
              <a:rPr lang="ru-RU" dirty="0"/>
              <a:t>седишта појединих органа</a:t>
            </a:r>
          </a:p>
          <a:p>
            <a:r>
              <a:rPr lang="ru-RU" dirty="0" smtClean="0"/>
              <a:t>70 </a:t>
            </a:r>
            <a:r>
              <a:rPr lang="ru-RU" dirty="0"/>
              <a:t>крвних судова</a:t>
            </a:r>
          </a:p>
          <a:p>
            <a:r>
              <a:rPr lang="ru-RU" dirty="0" smtClean="0"/>
              <a:t>500 </a:t>
            </a:r>
            <a:r>
              <a:rPr lang="ru-RU" dirty="0"/>
              <a:t>мишића код мушкараца и 490 	код жена</a:t>
            </a:r>
          </a:p>
          <a:p>
            <a:pPr marL="0" indent="0">
              <a:buNone/>
            </a:pPr>
            <a:r>
              <a:rPr lang="ru-RU" dirty="0"/>
              <a:t>		</a:t>
            </a:r>
          </a:p>
          <a:p>
            <a:endParaRPr lang="en-US" dirty="0"/>
          </a:p>
        </p:txBody>
      </p:sp>
    </p:spTree>
    <p:extLst>
      <p:ext uri="{BB962C8B-B14F-4D97-AF65-F5344CB8AC3E}">
        <p14:creationId xmlns:p14="http://schemas.microsoft.com/office/powerpoint/2010/main" xmlns="" val="18501032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ru-RU" dirty="0" smtClean="0"/>
              <a:t>   90 </a:t>
            </a:r>
            <a:r>
              <a:rPr lang="ru-RU" dirty="0"/>
              <a:t>тетива</a:t>
            </a:r>
          </a:p>
          <a:p>
            <a:r>
              <a:rPr lang="ru-RU" dirty="0"/>
              <a:t>	</a:t>
            </a:r>
            <a:r>
              <a:rPr lang="ru-RU" dirty="0" smtClean="0"/>
              <a:t>300 </a:t>
            </a:r>
            <a:r>
              <a:rPr lang="ru-RU" dirty="0"/>
              <a:t>костију</a:t>
            </a:r>
          </a:p>
          <a:p>
            <a:r>
              <a:rPr lang="ru-RU" dirty="0"/>
              <a:t>	</a:t>
            </a:r>
            <a:r>
              <a:rPr lang="ru-RU" dirty="0" smtClean="0"/>
              <a:t>210 </a:t>
            </a:r>
            <a:r>
              <a:rPr lang="ru-RU" dirty="0"/>
              <a:t>зглобова</a:t>
            </a:r>
          </a:p>
          <a:p>
            <a:r>
              <a:rPr lang="ru-RU" dirty="0"/>
              <a:t>	</a:t>
            </a:r>
            <a:r>
              <a:rPr lang="ru-RU" dirty="0" smtClean="0"/>
              <a:t>107 </a:t>
            </a:r>
            <a:r>
              <a:rPr lang="ru-RU" dirty="0"/>
              <a:t>тачака које су смртоносне</a:t>
            </a:r>
          </a:p>
          <a:p>
            <a:r>
              <a:rPr lang="ru-RU" dirty="0"/>
              <a:t>	</a:t>
            </a:r>
            <a:r>
              <a:rPr lang="ru-RU" dirty="0" smtClean="0"/>
              <a:t>24 </a:t>
            </a:r>
            <a:r>
              <a:rPr lang="ru-RU" dirty="0"/>
              <a:t>живца који излазе из пупка</a:t>
            </a:r>
          </a:p>
          <a:p>
            <a:r>
              <a:rPr lang="ru-RU" dirty="0"/>
              <a:t>	</a:t>
            </a:r>
            <a:r>
              <a:rPr lang="ru-RU" dirty="0" smtClean="0"/>
              <a:t>3 </a:t>
            </a:r>
            <a:r>
              <a:rPr lang="ru-RU" dirty="0"/>
              <a:t>телесне течности</a:t>
            </a:r>
          </a:p>
          <a:p>
            <a:r>
              <a:rPr lang="ru-RU" dirty="0"/>
              <a:t>	</a:t>
            </a:r>
            <a:r>
              <a:rPr lang="ru-RU" dirty="0" smtClean="0"/>
              <a:t>3 </a:t>
            </a:r>
            <a:r>
              <a:rPr lang="ru-RU" dirty="0"/>
              <a:t>излучевине и</a:t>
            </a:r>
          </a:p>
          <a:p>
            <a:r>
              <a:rPr lang="ru-RU" dirty="0"/>
              <a:t>	</a:t>
            </a:r>
            <a:r>
              <a:rPr lang="ru-RU" dirty="0" smtClean="0"/>
              <a:t>9 </a:t>
            </a:r>
            <a:r>
              <a:rPr lang="ru-RU" dirty="0"/>
              <a:t>чулних органа</a:t>
            </a:r>
          </a:p>
          <a:p>
            <a:endParaRPr lang="en-US" dirty="0"/>
          </a:p>
        </p:txBody>
      </p:sp>
    </p:spTree>
    <p:extLst>
      <p:ext uri="{BB962C8B-B14F-4D97-AF65-F5344CB8AC3E}">
        <p14:creationId xmlns:p14="http://schemas.microsoft.com/office/powerpoint/2010/main" xmlns="" val="22244862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ru-RU" sz="4400" dirty="0"/>
              <a:t>тумачење анатомије и физиологије је пуно </a:t>
            </a:r>
            <a:r>
              <a:rPr lang="ru-RU" sz="4400" dirty="0" smtClean="0"/>
              <a:t>предрасуда</a:t>
            </a:r>
            <a:endParaRPr lang="ru-RU" sz="4400" dirty="0"/>
          </a:p>
          <a:p>
            <a:r>
              <a:rPr lang="ru-RU" sz="4400" dirty="0"/>
              <a:t>свим животним функцијама </a:t>
            </a:r>
            <a:r>
              <a:rPr lang="ru-RU" sz="4400" dirty="0" smtClean="0"/>
              <a:t>управљају: ваздух, жуч и слуз</a:t>
            </a:r>
            <a:endParaRPr lang="ru-RU" sz="4400" dirty="0"/>
          </a:p>
          <a:p>
            <a:r>
              <a:rPr lang="ru-RU" sz="4400" dirty="0"/>
              <a:t>ова три елемента формирају 7 </a:t>
            </a:r>
            <a:r>
              <a:rPr lang="ru-RU" sz="4400" dirty="0" smtClean="0"/>
              <a:t>састојака: лимфу, месо, крв, маст, кост, мождану </a:t>
            </a:r>
            <a:r>
              <a:rPr lang="ru-RU" sz="4400" dirty="0"/>
              <a:t>срж </a:t>
            </a:r>
            <a:r>
              <a:rPr lang="ru-RU" sz="4400" dirty="0" smtClean="0"/>
              <a:t>и семе</a:t>
            </a:r>
            <a:endParaRPr lang="ru-RU" sz="4400" dirty="0"/>
          </a:p>
          <a:p>
            <a:endParaRPr lang="en-US" dirty="0"/>
          </a:p>
        </p:txBody>
      </p:sp>
    </p:spTree>
    <p:extLst>
      <p:ext uri="{BB962C8B-B14F-4D97-AF65-F5344CB8AC3E}">
        <p14:creationId xmlns:p14="http://schemas.microsoft.com/office/powerpoint/2010/main" xmlns="" val="29338359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ru-RU" dirty="0" smtClean="0"/>
              <a:t>Нормални </a:t>
            </a:r>
            <a:r>
              <a:rPr lang="ru-RU" dirty="0"/>
              <a:t>однос ових састојака даје здравље, а њихов поремећај доводи до </a:t>
            </a:r>
            <a:r>
              <a:rPr lang="ru-RU" dirty="0" smtClean="0"/>
              <a:t>болести.</a:t>
            </a:r>
            <a:endParaRPr lang="ru-RU" dirty="0"/>
          </a:p>
          <a:p>
            <a:r>
              <a:rPr lang="ru-RU" dirty="0"/>
              <a:t>Служили су се чулом мириса и укуса и знали су за пулс. </a:t>
            </a:r>
          </a:p>
          <a:p>
            <a:r>
              <a:rPr lang="ru-RU" dirty="0"/>
              <a:t>	</a:t>
            </a:r>
            <a:r>
              <a:rPr lang="ru-RU" dirty="0" smtClean="0"/>
              <a:t>Дијагностика </a:t>
            </a:r>
            <a:r>
              <a:rPr lang="ru-RU" dirty="0"/>
              <a:t>(релативно развијена):</a:t>
            </a:r>
          </a:p>
          <a:p>
            <a:pPr marL="0" indent="0">
              <a:buNone/>
            </a:pPr>
            <a:r>
              <a:rPr lang="ru-RU" dirty="0" smtClean="0"/>
              <a:t>-</a:t>
            </a:r>
            <a:r>
              <a:rPr lang="ru-RU" dirty="0"/>
              <a:t>инспекција</a:t>
            </a:r>
          </a:p>
          <a:p>
            <a:pPr marL="0" indent="0">
              <a:buNone/>
            </a:pPr>
            <a:r>
              <a:rPr lang="ru-RU" dirty="0" smtClean="0"/>
              <a:t>-</a:t>
            </a:r>
            <a:r>
              <a:rPr lang="ru-RU" dirty="0"/>
              <a:t>палпација болесних делова</a:t>
            </a:r>
          </a:p>
          <a:p>
            <a:pPr marL="0" indent="0">
              <a:buNone/>
            </a:pPr>
            <a:r>
              <a:rPr lang="ru-RU" dirty="0" smtClean="0"/>
              <a:t>-</a:t>
            </a:r>
            <a:r>
              <a:rPr lang="ru-RU" dirty="0"/>
              <a:t>аускултација помоћу ушних </a:t>
            </a:r>
            <a:r>
              <a:rPr lang="ru-RU" dirty="0" smtClean="0"/>
              <a:t>цеви</a:t>
            </a:r>
          </a:p>
        </p:txBody>
      </p:sp>
    </p:spTree>
    <p:extLst>
      <p:ext uri="{BB962C8B-B14F-4D97-AF65-F5344CB8AC3E}">
        <p14:creationId xmlns:p14="http://schemas.microsoft.com/office/powerpoint/2010/main" xmlns="" val="11667737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47500" lnSpcReduction="20000"/>
          </a:bodyPr>
          <a:lstStyle/>
          <a:p>
            <a:r>
              <a:rPr lang="sr-Cyrl-RS" sz="3800" dirty="0"/>
              <a:t>У Индији су настале прве болнице у историји човечанства (</a:t>
            </a:r>
            <a:r>
              <a:rPr lang="en-US" sz="3800" dirty="0"/>
              <a:t>V </a:t>
            </a:r>
            <a:r>
              <a:rPr lang="sr-Cyrl-RS" sz="3800" dirty="0"/>
              <a:t>век п.н.е</a:t>
            </a:r>
            <a:r>
              <a:rPr lang="sr-Cyrl-RS" sz="3800" dirty="0" smtClean="0"/>
              <a:t>)</a:t>
            </a:r>
            <a:endParaRPr lang="sr-Cyrl-RS" sz="3800" dirty="0"/>
          </a:p>
          <a:p>
            <a:r>
              <a:rPr lang="sr-Cyrl-RS" sz="3800" dirty="0"/>
              <a:t>	ХИРУРГИЈА:</a:t>
            </a:r>
          </a:p>
          <a:p>
            <a:r>
              <a:rPr lang="sr-Cyrl-RS" sz="3800" dirty="0"/>
              <a:t>		-ПУШТАЊЕ КРВИ</a:t>
            </a:r>
          </a:p>
          <a:p>
            <a:r>
              <a:rPr lang="sr-Cyrl-RS" sz="3800" dirty="0"/>
              <a:t>		-ИНЦИЗИЈЕ АПСЦЕСА</a:t>
            </a:r>
          </a:p>
          <a:p>
            <a:r>
              <a:rPr lang="sr-Cyrl-RS" sz="3800" dirty="0"/>
              <a:t>		-ОПЕРАЦИЈУ ХЕРНИЈЕ</a:t>
            </a:r>
          </a:p>
          <a:p>
            <a:r>
              <a:rPr lang="sr-Cyrl-RS" sz="3800" dirty="0"/>
              <a:t>		-ЛАПАРАТОМИЈУ</a:t>
            </a:r>
          </a:p>
          <a:p>
            <a:r>
              <a:rPr lang="sr-Cyrl-RS" sz="3800" dirty="0"/>
              <a:t>		-ОПЕРАЦИЈУ КАТАРАКТЕ</a:t>
            </a:r>
          </a:p>
          <a:p>
            <a:r>
              <a:rPr lang="sr-Cyrl-RS" sz="3800" dirty="0"/>
              <a:t>		-ПРИМЕЊИВАЛИ СУ МАГНЕТЕ ЗА </a:t>
            </a:r>
          </a:p>
          <a:p>
            <a:r>
              <a:rPr lang="sr-Cyrl-RS" sz="3800" dirty="0"/>
              <a:t>		ВАЂЕЊЕ МЕТАЛНИХ ОПИЉАКА ИЗ ОКА</a:t>
            </a:r>
          </a:p>
          <a:p>
            <a:pPr marL="0" indent="0">
              <a:buNone/>
            </a:pPr>
            <a:endParaRPr lang="en-US" dirty="0"/>
          </a:p>
        </p:txBody>
      </p:sp>
    </p:spTree>
    <p:extLst>
      <p:ext uri="{BB962C8B-B14F-4D97-AF65-F5344CB8AC3E}">
        <p14:creationId xmlns:p14="http://schemas.microsoft.com/office/powerpoint/2010/main" xmlns="" val="21426643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r>
              <a:rPr lang="ru-RU" dirty="0"/>
              <a:t>према неким ауторима, ИНДИЈСКИ ЛЕКАРИ СУ ПРВИ ВРШИЛИ ОПЕРАЦИЈЕ У ТРБУХУ</a:t>
            </a:r>
          </a:p>
          <a:p>
            <a:endParaRPr lang="ru-RU" dirty="0"/>
          </a:p>
          <a:p>
            <a:r>
              <a:rPr lang="ru-RU" dirty="0"/>
              <a:t>	</a:t>
            </a:r>
            <a:r>
              <a:rPr lang="ru-RU" dirty="0" smtClean="0"/>
              <a:t>ПРИ </a:t>
            </a:r>
            <a:r>
              <a:rPr lang="ru-RU" dirty="0"/>
              <a:t>ОПЕРАЦИЈАМА РАНЕ СУ ЗАШИВАЛИ ГЛАВАМА МРАВА</a:t>
            </a:r>
          </a:p>
          <a:p>
            <a:endParaRPr lang="ru-RU" dirty="0"/>
          </a:p>
          <a:p>
            <a:r>
              <a:rPr lang="ru-RU" dirty="0"/>
              <a:t>	</a:t>
            </a:r>
            <a:r>
              <a:rPr lang="ru-RU" dirty="0" smtClean="0"/>
              <a:t>НАРОЧИТО </a:t>
            </a:r>
            <a:r>
              <a:rPr lang="ru-RU" dirty="0"/>
              <a:t>СУ РАЗВИЛИ ОФТАЛМОЛОГИЈУ (ПОЗНАВАЛИ СУ 70-ТАК ОЧНИХ БОЛЕСТИ)</a:t>
            </a:r>
          </a:p>
          <a:p>
            <a:endParaRPr lang="ru-RU" dirty="0"/>
          </a:p>
          <a:p>
            <a:r>
              <a:rPr lang="ru-RU" dirty="0" smtClean="0"/>
              <a:t>ПРВИ </a:t>
            </a:r>
            <a:r>
              <a:rPr lang="ru-RU" dirty="0"/>
              <a:t>СУ УВЕЛИ РЕКЛИНАЦИЈУ КАТАРАКТЕ (МРЕНЕ)</a:t>
            </a:r>
          </a:p>
          <a:p>
            <a:endParaRPr lang="ru-RU" dirty="0"/>
          </a:p>
          <a:p>
            <a:r>
              <a:rPr lang="ru-RU" dirty="0" smtClean="0"/>
              <a:t>ИЗВОДИЛИ </a:t>
            </a:r>
            <a:r>
              <a:rPr lang="ru-RU" dirty="0"/>
              <a:t>СУ ЦАРСКИ РЕЗ НА МРТВОЈ ЖЕНИ</a:t>
            </a:r>
          </a:p>
          <a:p>
            <a:endParaRPr lang="en-US" dirty="0"/>
          </a:p>
        </p:txBody>
      </p:sp>
    </p:spTree>
    <p:extLst>
      <p:ext uri="{BB962C8B-B14F-4D97-AF65-F5344CB8AC3E}">
        <p14:creationId xmlns:p14="http://schemas.microsoft.com/office/powerpoint/2010/main" xmlns="" val="26038010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62500" lnSpcReduction="20000"/>
          </a:bodyPr>
          <a:lstStyle/>
          <a:p>
            <a:r>
              <a:rPr lang="ru-RU" dirty="0"/>
              <a:t>ХИГИЈЕНСКЕ АКТИВНОСТИ НИСУ БИЛЕ НА ВИСОКОМ НИВОУ:</a:t>
            </a:r>
          </a:p>
          <a:p>
            <a:pPr marL="0" indent="0">
              <a:buNone/>
            </a:pPr>
            <a:r>
              <a:rPr lang="ru-RU" dirty="0" smtClean="0"/>
              <a:t>- </a:t>
            </a:r>
            <a:r>
              <a:rPr lang="ru-RU" dirty="0"/>
              <a:t>ЉУДИ СУ СЕ КУПАЛИ У НЕЧИСТОЈ СВЕТОЈ 	РЕЦИ</a:t>
            </a:r>
          </a:p>
          <a:p>
            <a:pPr marL="0" indent="0">
              <a:buNone/>
            </a:pPr>
            <a:r>
              <a:rPr lang="ru-RU" dirty="0" smtClean="0"/>
              <a:t>- </a:t>
            </a:r>
            <a:r>
              <a:rPr lang="ru-RU" dirty="0"/>
              <a:t>ЧИШЋЕЊЕ СЕ ВРШИЛО КРАВЉИМ УРИНОМ...</a:t>
            </a:r>
          </a:p>
          <a:p>
            <a:endParaRPr lang="ru-RU" dirty="0"/>
          </a:p>
          <a:p>
            <a:r>
              <a:rPr lang="ru-RU" dirty="0"/>
              <a:t>	ЛЕКАРИ СУ НАГЛАШАВАЛИ:</a:t>
            </a:r>
          </a:p>
          <a:p>
            <a:pPr marL="0" indent="0">
              <a:buNone/>
            </a:pPr>
            <a:r>
              <a:rPr lang="ru-RU" dirty="0" smtClean="0"/>
              <a:t>-</a:t>
            </a:r>
            <a:r>
              <a:rPr lang="ru-RU" dirty="0"/>
              <a:t>ЗНАЧАЈ ХИГИЈЕНЕ ТЕЛА</a:t>
            </a:r>
          </a:p>
          <a:p>
            <a:pPr marL="0" indent="0">
              <a:buNone/>
            </a:pPr>
            <a:r>
              <a:rPr lang="ru-RU" dirty="0" smtClean="0"/>
              <a:t>-</a:t>
            </a:r>
            <a:r>
              <a:rPr lang="ru-RU" dirty="0"/>
              <a:t>СТАНА</a:t>
            </a:r>
          </a:p>
          <a:p>
            <a:pPr marL="0" indent="0">
              <a:buNone/>
            </a:pPr>
            <a:r>
              <a:rPr lang="ru-RU" dirty="0" smtClean="0"/>
              <a:t>-</a:t>
            </a:r>
            <a:r>
              <a:rPr lang="ru-RU" dirty="0"/>
              <a:t>НЕГЕ ЗУБА</a:t>
            </a:r>
          </a:p>
          <a:p>
            <a:pPr marL="0" indent="0">
              <a:buNone/>
            </a:pPr>
            <a:r>
              <a:rPr lang="ru-RU" dirty="0" smtClean="0"/>
              <a:t>-</a:t>
            </a:r>
            <a:r>
              <a:rPr lang="ru-RU" dirty="0"/>
              <a:t>ДИЈЕТЕТИКЕ</a:t>
            </a:r>
          </a:p>
          <a:p>
            <a:pPr marL="0" indent="0">
              <a:buNone/>
            </a:pPr>
            <a:r>
              <a:rPr lang="ru-RU" dirty="0" smtClean="0"/>
              <a:t>-</a:t>
            </a:r>
            <a:r>
              <a:rPr lang="ru-RU" dirty="0"/>
              <a:t>НАРОЧИТО ИСХРАНЕ БОЛЕСНИКА</a:t>
            </a:r>
          </a:p>
          <a:p>
            <a:endParaRPr lang="en-US" dirty="0"/>
          </a:p>
        </p:txBody>
      </p:sp>
    </p:spTree>
    <p:extLst>
      <p:ext uri="{BB962C8B-B14F-4D97-AF65-F5344CB8AC3E}">
        <p14:creationId xmlns:p14="http://schemas.microsoft.com/office/powerpoint/2010/main" xmlns="" val="1526075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ru-RU" dirty="0"/>
              <a:t>ХАРИШЧАНДРА ЈЕ ПИСАО: “о човече, топла купка, свеже млеко, млада девојка и умерена употреба хране, користе вашем здрављу”</a:t>
            </a:r>
          </a:p>
          <a:p>
            <a:endParaRPr lang="ru-RU" dirty="0"/>
          </a:p>
          <a:p>
            <a:r>
              <a:rPr lang="ru-RU" dirty="0" smtClean="0"/>
              <a:t>ИНДИЈА </a:t>
            </a:r>
            <a:r>
              <a:rPr lang="ru-RU" dirty="0"/>
              <a:t>ЈЕ ИМАЛА ШКОЛОВАНЕ ЛЕКАРЕ:</a:t>
            </a:r>
          </a:p>
          <a:p>
            <a:r>
              <a:rPr lang="ru-RU" dirty="0" smtClean="0"/>
              <a:t>ПОЧИЊАЛИ </a:t>
            </a:r>
            <a:r>
              <a:rPr lang="ru-RU" dirty="0"/>
              <a:t>СУ СТУДИЈЕ СА 12 А ЗАВРШАВАЛИ СА 18 ГОДИНА</a:t>
            </a:r>
          </a:p>
          <a:p>
            <a:r>
              <a:rPr lang="ru-RU" dirty="0" smtClean="0"/>
              <a:t>СНАЖАН </a:t>
            </a:r>
            <a:r>
              <a:rPr lang="ru-RU" dirty="0"/>
              <a:t>УТИЦАЈ РЕЛИГИЈЕ СПРЕЧАВАО ЈЕ ПРОДИРАЊЕ РАЦИОНАЛНИХ МЕДИЦИНСКИХ ТЕОРИЈА</a:t>
            </a:r>
          </a:p>
          <a:p>
            <a:r>
              <a:rPr lang="ru-RU" dirty="0" smtClean="0"/>
              <a:t>ТАКО</a:t>
            </a:r>
            <a:r>
              <a:rPr lang="ru-RU" dirty="0"/>
              <a:t>, ЊИХОВО ТЕОРИЈСКО ЗНАЊЕ ЗАОСТАЈЕ ИЗА ПРАКТИЧНОГ</a:t>
            </a:r>
          </a:p>
          <a:p>
            <a:endParaRPr lang="en-US" dirty="0"/>
          </a:p>
        </p:txBody>
      </p:sp>
    </p:spTree>
    <p:extLst>
      <p:ext uri="{BB962C8B-B14F-4D97-AF65-F5344CB8AC3E}">
        <p14:creationId xmlns:p14="http://schemas.microsoft.com/office/powerpoint/2010/main" xmlns="" val="329970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83209" y="1255776"/>
            <a:ext cx="9601196" cy="4802972"/>
          </a:xfrm>
        </p:spPr>
        <p:txBody>
          <a:bodyPr>
            <a:normAutofit lnSpcReduction="10000"/>
          </a:bodyPr>
          <a:lstStyle/>
          <a:p>
            <a:pPr algn="just"/>
            <a:r>
              <a:rPr lang="ru-RU" dirty="0"/>
              <a:t>Према </a:t>
            </a:r>
            <a:r>
              <a:rPr lang="ru-RU" i="1" dirty="0"/>
              <a:t>Ведама</a:t>
            </a:r>
            <a:r>
              <a:rPr lang="ru-RU" dirty="0"/>
              <a:t>, болести су демони; које треба отерати магичним ритуалом, али се истовремено у </a:t>
            </a:r>
            <a:r>
              <a:rPr lang="ru-RU" i="1" dirty="0"/>
              <a:t>Ведама</a:t>
            </a:r>
            <a:r>
              <a:rPr lang="ru-RU" dirty="0"/>
              <a:t>, налазе и врло разумљиви хигијенски прописи.</a:t>
            </a:r>
          </a:p>
          <a:p>
            <a:pPr algn="just"/>
            <a:r>
              <a:rPr lang="ru-RU" dirty="0"/>
              <a:t>У 11. веку </a:t>
            </a:r>
            <a:r>
              <a:rPr lang="ru-RU" dirty="0" smtClean="0"/>
              <a:t>п.н.е. </a:t>
            </a:r>
            <a:r>
              <a:rPr lang="ru-RU" dirty="0"/>
              <a:t>свештеници напуштају медицину и њоме се баве „обични људи“. </a:t>
            </a:r>
            <a:endParaRPr lang="ru-RU" dirty="0" smtClean="0"/>
          </a:p>
          <a:p>
            <a:pPr algn="just"/>
            <a:r>
              <a:rPr lang="ru-RU" dirty="0" smtClean="0"/>
              <a:t>У</a:t>
            </a:r>
            <a:r>
              <a:rPr lang="ru-RU" dirty="0"/>
              <a:t> Индији се ствара се научна медицина, која се у најранијој фази карактерише пре свега законом чистоће, док је лечење болести од мањег значаја, али и такви закони су били битни за медицину. Пропагира се обавезно прање руку пре и после јела, након додира мртваца, нечистих предмета и нечистих делова тела, жена су се обавезно </a:t>
            </a:r>
            <a:r>
              <a:rPr lang="ru-RU" dirty="0" smtClean="0"/>
              <a:t>купале након</a:t>
            </a:r>
            <a:r>
              <a:rPr lang="ru-RU" dirty="0"/>
              <a:t> </a:t>
            </a:r>
            <a:r>
              <a:rPr lang="ru-RU" dirty="0" smtClean="0"/>
              <a:t>менструације</a:t>
            </a:r>
            <a:r>
              <a:rPr lang="ru-RU" dirty="0"/>
              <a:t> и након порода, забрањивано је уживање појединих јела, а алкохол је строго забрањен</a:t>
            </a:r>
            <a:r>
              <a:rPr lang="ru-RU" dirty="0" smtClean="0"/>
              <a:t>.</a:t>
            </a:r>
            <a:endParaRPr lang="ru-RU" dirty="0"/>
          </a:p>
          <a:p>
            <a:endParaRPr lang="en-US" dirty="0"/>
          </a:p>
        </p:txBody>
      </p:sp>
    </p:spTree>
    <p:extLst>
      <p:ext uri="{BB962C8B-B14F-4D97-AF65-F5344CB8AC3E}">
        <p14:creationId xmlns:p14="http://schemas.microsoft.com/office/powerpoint/2010/main" xmlns="" val="18302685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b="1" dirty="0"/>
              <a:t>Старокинеска медицина</a:t>
            </a:r>
            <a:br>
              <a:rPr lang="sr-Cyrl-RS" b="1" dirty="0"/>
            </a:br>
            <a:endParaRPr lang="en-US" dirty="0"/>
          </a:p>
        </p:txBody>
      </p:sp>
      <p:sp>
        <p:nvSpPr>
          <p:cNvPr id="3" name="Content Placeholder 2"/>
          <p:cNvSpPr>
            <a:spLocks noGrp="1"/>
          </p:cNvSpPr>
          <p:nvPr>
            <p:ph idx="1"/>
          </p:nvPr>
        </p:nvSpPr>
        <p:spPr/>
        <p:txBody>
          <a:bodyPr/>
          <a:lstStyle/>
          <a:p>
            <a:pPr algn="just"/>
            <a:r>
              <a:rPr lang="ru-RU" dirty="0"/>
              <a:t>Старокинеска медицина настаје у </a:t>
            </a:r>
            <a:r>
              <a:rPr lang="ru-RU" dirty="0" smtClean="0"/>
              <a:t>Кини</a:t>
            </a:r>
            <a:r>
              <a:rPr lang="ru-RU" dirty="0"/>
              <a:t> око 3000. п. н. </a:t>
            </a:r>
            <a:r>
              <a:rPr lang="ru-RU" dirty="0" smtClean="0"/>
              <a:t>е.</a:t>
            </a:r>
            <a:r>
              <a:rPr lang="ru-RU" dirty="0"/>
              <a:t> са мало већим утицајем индијске медицине након продора и увођења будизма. Кинески историчари тврде да је оснивач медицине легендарни цар Хуанг-Ти (око 2500. п. н. е.) који је написао (или наручио писање књиге) </a:t>
            </a:r>
            <a:r>
              <a:rPr lang="ru-RU" i="1" dirty="0"/>
              <a:t>Неи-Кинг</a:t>
            </a:r>
            <a:r>
              <a:rPr lang="ru-RU" dirty="0"/>
              <a:t> </a:t>
            </a:r>
            <a:r>
              <a:rPr lang="ru-RU" i="1" dirty="0"/>
              <a:t>(Законик медицине)</a:t>
            </a:r>
            <a:r>
              <a:rPr lang="ru-RU" dirty="0"/>
              <a:t>, најстарије кинеско писано медицинско дело.</a:t>
            </a:r>
            <a:endParaRPr lang="en-US" dirty="0"/>
          </a:p>
        </p:txBody>
      </p:sp>
    </p:spTree>
    <p:extLst>
      <p:ext uri="{BB962C8B-B14F-4D97-AF65-F5344CB8AC3E}">
        <p14:creationId xmlns:p14="http://schemas.microsoft.com/office/powerpoint/2010/main" xmlns="" val="10919617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1" y="1328928"/>
            <a:ext cx="9601196" cy="4595708"/>
          </a:xfrm>
        </p:spPr>
        <p:txBody>
          <a:bodyPr>
            <a:normAutofit fontScale="92500" lnSpcReduction="10000"/>
          </a:bodyPr>
          <a:lstStyle/>
          <a:p>
            <a:pPr algn="just"/>
            <a:r>
              <a:rPr lang="ru-RU" dirty="0"/>
              <a:t>Старокинеска медицина је на веома високом степену развоја, мада је њихова медицинска теорија понекад пуна филозофских спекулација </a:t>
            </a:r>
            <a:r>
              <a:rPr lang="ru-RU" dirty="0" smtClean="0"/>
              <a:t>вере</a:t>
            </a:r>
            <a:r>
              <a:rPr lang="ru-RU" dirty="0"/>
              <a:t> које су често и бесмислене. </a:t>
            </a:r>
            <a:endParaRPr lang="sr-Latn-RS" dirty="0"/>
          </a:p>
          <a:p>
            <a:pPr algn="just"/>
            <a:r>
              <a:rPr lang="ru-RU" dirty="0" smtClean="0"/>
              <a:t>Темељна </a:t>
            </a:r>
            <a:r>
              <a:rPr lang="ru-RU" dirty="0"/>
              <a:t>идеја те медицине је кинеско вјеровање у постојање јединства између микрокосмоса и макрокосмоса и одржавања здравља борбом двају природних принципа људског организма; мушког принципа </a:t>
            </a:r>
            <a:r>
              <a:rPr lang="ru-RU" i="1" dirty="0"/>
              <a:t>«јанг»</a:t>
            </a:r>
            <a:r>
              <a:rPr lang="ru-RU" dirty="0"/>
              <a:t> и женској </a:t>
            </a:r>
            <a:r>
              <a:rPr lang="ru-RU" i="1" dirty="0"/>
              <a:t>«јин»</a:t>
            </a:r>
            <a:r>
              <a:rPr lang="ru-RU" dirty="0"/>
              <a:t>. </a:t>
            </a:r>
            <a:endParaRPr lang="sr-Latn-RS" dirty="0" smtClean="0"/>
          </a:p>
          <a:p>
            <a:pPr algn="just"/>
            <a:r>
              <a:rPr lang="ru-RU" dirty="0" smtClean="0"/>
              <a:t>По </a:t>
            </a:r>
            <a:r>
              <a:rPr lang="ru-RU" dirty="0"/>
              <a:t>њима ако превладава </a:t>
            </a:r>
            <a:r>
              <a:rPr lang="ru-RU" i="1" dirty="0"/>
              <a:t>»јанг«</a:t>
            </a:r>
            <a:r>
              <a:rPr lang="ru-RU" dirty="0"/>
              <a:t> то је знак здравље, а кад првладаваа </a:t>
            </a:r>
            <a:r>
              <a:rPr lang="ru-RU" i="1" dirty="0"/>
              <a:t>»јин«</a:t>
            </a:r>
            <a:r>
              <a:rPr lang="ru-RU" dirty="0"/>
              <a:t> говорило се о постојању болести. </a:t>
            </a:r>
            <a:endParaRPr lang="sr-Latn-RS" dirty="0" smtClean="0"/>
          </a:p>
          <a:p>
            <a:pPr algn="just"/>
            <a:r>
              <a:rPr lang="ru-RU" dirty="0" smtClean="0"/>
              <a:t>Кинеска</a:t>
            </a:r>
            <a:r>
              <a:rPr lang="ru-RU" dirty="0"/>
              <a:t> анатомија поштује исте принципе као и остале медицине света </a:t>
            </a:r>
            <a:r>
              <a:rPr lang="ru-RU" dirty="0" smtClean="0"/>
              <a:t>–јетра</a:t>
            </a:r>
            <a:r>
              <a:rPr lang="ru-RU" dirty="0"/>
              <a:t> </a:t>
            </a:r>
            <a:r>
              <a:rPr lang="ru-RU" dirty="0" smtClean="0"/>
              <a:t>је</a:t>
            </a:r>
            <a:r>
              <a:rPr lang="sr-Latn-RS" dirty="0" smtClean="0"/>
              <a:t> </a:t>
            </a:r>
            <a:r>
              <a:rPr lang="ru-RU" dirty="0" smtClean="0"/>
              <a:t>мајка</a:t>
            </a:r>
            <a:r>
              <a:rPr lang="ru-RU" dirty="0"/>
              <a:t> срца, бубрег непријатељ срца итд., што упућује на помисао да су кинсеки лекари добро познавали сложене односе органа и њихових течности. Мада често наилазимо и на непотпуно разумљуве анатомске описе људског тела.</a:t>
            </a:r>
            <a:endParaRPr lang="en-US" dirty="0"/>
          </a:p>
        </p:txBody>
      </p:sp>
    </p:spTree>
    <p:extLst>
      <p:ext uri="{BB962C8B-B14F-4D97-AF65-F5344CB8AC3E}">
        <p14:creationId xmlns:p14="http://schemas.microsoft.com/office/powerpoint/2010/main" xmlns="" val="37661893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ru-RU" dirty="0"/>
              <a:t>Кинески лекари организам деле </a:t>
            </a:r>
            <a:r>
              <a:rPr lang="ru-RU" dirty="0" smtClean="0"/>
              <a:t>на</a:t>
            </a:r>
            <a:r>
              <a:rPr lang="sr-Latn-RS" dirty="0" smtClean="0"/>
              <a:t>:</a:t>
            </a:r>
            <a:endParaRPr lang="ru-RU" dirty="0"/>
          </a:p>
          <a:p>
            <a:r>
              <a:rPr lang="ru-RU" i="1" dirty="0"/>
              <a:t>пет главних органа</a:t>
            </a:r>
            <a:r>
              <a:rPr lang="ru-RU" dirty="0"/>
              <a:t> (срце, плућа, бубреге, јетру и слезину)</a:t>
            </a:r>
          </a:p>
          <a:p>
            <a:r>
              <a:rPr lang="ru-RU" i="1" dirty="0"/>
              <a:t>пет споредних органа</a:t>
            </a:r>
            <a:r>
              <a:rPr lang="ru-RU" dirty="0"/>
              <a:t>,</a:t>
            </a:r>
          </a:p>
          <a:p>
            <a:r>
              <a:rPr lang="ru-RU" i="1" dirty="0"/>
              <a:t>симпатије и антипатије међу органима</a:t>
            </a:r>
            <a:r>
              <a:rPr lang="ru-RU" dirty="0"/>
              <a:t>,</a:t>
            </a:r>
          </a:p>
          <a:p>
            <a:r>
              <a:rPr lang="ru-RU" i="1" dirty="0"/>
              <a:t>кружење два поларна принципа и животног даха</a:t>
            </a:r>
            <a:r>
              <a:rPr lang="ru-RU" dirty="0"/>
              <a:t> </a:t>
            </a:r>
            <a:r>
              <a:rPr lang="ru-RU" i="1" dirty="0"/>
              <a:t>(К‘и)</a:t>
            </a:r>
            <a:r>
              <a:rPr lang="ru-RU" dirty="0"/>
              <a:t> у посебном систему спроводних канала.</a:t>
            </a:r>
          </a:p>
          <a:p>
            <a:pPr marL="0" indent="0">
              <a:buNone/>
            </a:pPr>
            <a:endParaRPr lang="en-US" dirty="0"/>
          </a:p>
        </p:txBody>
      </p:sp>
    </p:spTree>
    <p:extLst>
      <p:ext uri="{BB962C8B-B14F-4D97-AF65-F5344CB8AC3E}">
        <p14:creationId xmlns:p14="http://schemas.microsoft.com/office/powerpoint/2010/main" xmlns="" val="13709140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a:r>
              <a:rPr lang="ru-RU" dirty="0"/>
              <a:t>Спекулативнос кинеске </a:t>
            </a:r>
            <a:r>
              <a:rPr lang="ru-RU" dirty="0" smtClean="0"/>
              <a:t>анатомија</a:t>
            </a:r>
            <a:r>
              <a:rPr lang="ru-RU" dirty="0"/>
              <a:t> огледа се баш у тим каналима, за које су они тврдили да не постоје у организму а истовремено су писали и расправљали о органима у телу који уопште не постоје.</a:t>
            </a:r>
          </a:p>
          <a:p>
            <a:pPr algn="just"/>
            <a:r>
              <a:rPr lang="ru-RU" dirty="0"/>
              <a:t>Велику важност Кинези придају и </a:t>
            </a:r>
            <a:r>
              <a:rPr lang="ru-RU" i="1" dirty="0"/>
              <a:t>пнеуми</a:t>
            </a:r>
            <a:r>
              <a:rPr lang="ru-RU" dirty="0"/>
              <a:t>, па ће се одатле развити и акупунктура као начин лечења у току кога се бројним убодима стварају ситне рупица у телу и „каналићи“ преко којих се из њега испушта нездрав </a:t>
            </a:r>
            <a:r>
              <a:rPr lang="ru-RU" dirty="0" smtClean="0"/>
              <a:t>ваздух</a:t>
            </a:r>
            <a:r>
              <a:rPr lang="sr-Latn-RS" dirty="0"/>
              <a:t>.</a:t>
            </a:r>
            <a:r>
              <a:rPr lang="ru-RU" dirty="0" smtClean="0"/>
              <a:t> </a:t>
            </a:r>
            <a:endParaRPr lang="sr-Latn-RS" dirty="0" smtClean="0"/>
          </a:p>
          <a:p>
            <a:pPr algn="just"/>
            <a:r>
              <a:rPr lang="ru-RU" dirty="0" smtClean="0"/>
              <a:t>За </a:t>
            </a:r>
            <a:r>
              <a:rPr lang="ru-RU" dirty="0"/>
              <a:t>кинеске лекаре је од велике важности примене пулса, језика, коже, излучевина у дијагнози болести. Они су одређивали </a:t>
            </a:r>
            <a:r>
              <a:rPr lang="ru-RU" dirty="0" smtClean="0"/>
              <a:t>пулс</a:t>
            </a:r>
            <a:r>
              <a:rPr lang="ru-RU" dirty="0"/>
              <a:t> на 11 различитих места на телу, а познавали су и око 200 разлититих манифестација пулсног таласа.</a:t>
            </a:r>
          </a:p>
          <a:p>
            <a:endParaRPr lang="en-US" dirty="0"/>
          </a:p>
        </p:txBody>
      </p:sp>
    </p:spTree>
    <p:extLst>
      <p:ext uri="{BB962C8B-B14F-4D97-AF65-F5344CB8AC3E}">
        <p14:creationId xmlns:p14="http://schemas.microsoft.com/office/powerpoint/2010/main" xmlns="" val="26124721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ru-RU" dirty="0"/>
              <a:t>Кинези су увели у лекарску праксу и вариолизацију (неку врсту вакцинације), коју су изводили тако што су памучну вату намакали гнојем из гнојних везикула болесника, а потом је стављали у у нос здравом човеку. Или би сасушени гној помоћу траке удувавали у нос. На тај начин би здрав човек преболео блажи облик болести и стекао природни имунитет.</a:t>
            </a:r>
            <a:endParaRPr lang="en-US" dirty="0"/>
          </a:p>
        </p:txBody>
      </p:sp>
    </p:spTree>
    <p:extLst>
      <p:ext uri="{BB962C8B-B14F-4D97-AF65-F5344CB8AC3E}">
        <p14:creationId xmlns:p14="http://schemas.microsoft.com/office/powerpoint/2010/main" xmlns="" val="27631874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ru-RU" dirty="0"/>
              <a:t>За лечење сифилиса кинези су користили живу, у безопасним дозама, тако што су спаљивали руду живе и удисале тако настале паре. Код </a:t>
            </a:r>
            <a:r>
              <a:rPr lang="ru-RU" dirty="0" smtClean="0"/>
              <a:t>крварења</a:t>
            </a:r>
            <a:r>
              <a:rPr lang="ru-RU" dirty="0"/>
              <a:t> користили су желатин, код прелома костију примјењивали су екстензију (растезање) ради бољег срашћивања поломљених фрагмената, за лечење анамије препарате гвожђа итд. </a:t>
            </a:r>
            <a:endParaRPr lang="sr-Latn-RS" dirty="0" smtClean="0"/>
          </a:p>
          <a:p>
            <a:pPr algn="just"/>
            <a:r>
              <a:rPr lang="ru-RU" dirty="0" smtClean="0"/>
              <a:t>Кинези </a:t>
            </a:r>
            <a:r>
              <a:rPr lang="ru-RU" dirty="0"/>
              <a:t>међу првима уводе у употребу чај, за лечење болести, и окрепљење организма па се зато и данас усвакодневном животу често примењује израз „кинески чај“. У терапији су користили и масажу, гимнастику, опијате, средства за чишћење црева итд.</a:t>
            </a:r>
            <a:endParaRPr lang="en-US" dirty="0"/>
          </a:p>
        </p:txBody>
      </p:sp>
    </p:spTree>
    <p:extLst>
      <p:ext uri="{BB962C8B-B14F-4D97-AF65-F5344CB8AC3E}">
        <p14:creationId xmlns:p14="http://schemas.microsoft.com/office/powerpoint/2010/main" xmlns="" val="32247886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b="1" dirty="0"/>
              <a:t>Арапска медицина</a:t>
            </a:r>
            <a:br>
              <a:rPr lang="sr-Cyrl-RS" b="1" dirty="0"/>
            </a:br>
            <a:endParaRPr lang="en-US" dirty="0"/>
          </a:p>
        </p:txBody>
      </p:sp>
      <p:sp>
        <p:nvSpPr>
          <p:cNvPr id="3" name="Content Placeholder 2"/>
          <p:cNvSpPr>
            <a:spLocks noGrp="1"/>
          </p:cNvSpPr>
          <p:nvPr>
            <p:ph idx="1"/>
          </p:nvPr>
        </p:nvSpPr>
        <p:spPr/>
        <p:txBody>
          <a:bodyPr/>
          <a:lstStyle/>
          <a:p>
            <a:pPr algn="just"/>
            <a:r>
              <a:rPr lang="ru-RU" dirty="0"/>
              <a:t>Узајамни утицаји византијске и арабљанске цивилизације, као интеракција, која је била плодотворна за обе културе - добро су познати, као и чињеница да је медицина у арабљанском свету, делом ослоњена на античку грчко-римску традицију, достигла врло висок ниво развоја.</a:t>
            </a:r>
            <a:endParaRPr lang="en-US" dirty="0"/>
          </a:p>
        </p:txBody>
      </p:sp>
    </p:spTree>
    <p:extLst>
      <p:ext uri="{BB962C8B-B14F-4D97-AF65-F5344CB8AC3E}">
        <p14:creationId xmlns:p14="http://schemas.microsoft.com/office/powerpoint/2010/main" xmlns="" val="33727272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ru-RU" dirty="0"/>
              <a:t>Савремени научници, не без извесног чуђења, наглашавају да су Галенови текстови, односно њихови преводи на арапски, врло брзо нашли свој ​​пут у арабљанском свету. У вези с тим треба напоменути да нема доказа да су муслимански освајачи уништили традицију лекарства коју су затекли у Александрији, већ су је шта више унапредили.</a:t>
            </a:r>
            <a:endParaRPr lang="en-US" dirty="0"/>
          </a:p>
        </p:txBody>
      </p:sp>
    </p:spTree>
    <p:extLst>
      <p:ext uri="{BB962C8B-B14F-4D97-AF65-F5344CB8AC3E}">
        <p14:creationId xmlns:p14="http://schemas.microsoft.com/office/powerpoint/2010/main" xmlns="" val="41973217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ru-RU" dirty="0"/>
              <a:t>Зато за ову медицину која је примарно демонистичка, кажемо да је главни наследник грчке медицине коју су арапи превели у периоду од </a:t>
            </a:r>
            <a:r>
              <a:rPr lang="sr-Latn-RS" dirty="0" smtClean="0"/>
              <a:t>7</a:t>
            </a:r>
            <a:r>
              <a:rPr lang="ru-RU" dirty="0" smtClean="0"/>
              <a:t>. </a:t>
            </a:r>
            <a:r>
              <a:rPr lang="ru-RU" dirty="0"/>
              <a:t>до 9. </a:t>
            </a:r>
            <a:r>
              <a:rPr lang="ru-RU" dirty="0" smtClean="0"/>
              <a:t>века</a:t>
            </a:r>
            <a:r>
              <a:rPr lang="sr-Latn-RS" dirty="0"/>
              <a:t>,</a:t>
            </a:r>
            <a:r>
              <a:rPr lang="ru-RU" dirty="0"/>
              <a:t> употпунили је властитим искуством и касније опет је предали западу, чија је медицина у међувремену назадовала.</a:t>
            </a:r>
          </a:p>
          <a:p>
            <a:pPr algn="just"/>
            <a:r>
              <a:rPr lang="ru-RU" dirty="0"/>
              <a:t>У најранијој фази арапска медицина пролази кроз демонистичку фазу која траје до појаве Мухамеда када улази у религиозну, а затим у научну фазу и шири се у свим земљама које Арапи освајају.</a:t>
            </a:r>
          </a:p>
          <a:p>
            <a:pPr algn="just"/>
            <a:endParaRPr lang="en-US" dirty="0"/>
          </a:p>
        </p:txBody>
      </p:sp>
    </p:spTree>
    <p:extLst>
      <p:ext uri="{BB962C8B-B14F-4D97-AF65-F5344CB8AC3E}">
        <p14:creationId xmlns:p14="http://schemas.microsoft.com/office/powerpoint/2010/main" xmlns="" val="10882771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0" y="2438400"/>
            <a:ext cx="9762743" cy="3437468"/>
          </a:xfrm>
        </p:spPr>
        <p:txBody>
          <a:bodyPr>
            <a:normAutofit fontScale="85000" lnSpcReduction="20000"/>
          </a:bodyPr>
          <a:lstStyle/>
          <a:p>
            <a:pPr algn="just"/>
            <a:r>
              <a:rPr lang="sr-Cyrl-RS" dirty="0"/>
              <a:t>У 8. </a:t>
            </a:r>
            <a:r>
              <a:rPr lang="sr-Cyrl-RS" dirty="0" smtClean="0"/>
              <a:t>веку арапи </a:t>
            </a:r>
            <a:r>
              <a:rPr lang="sr-Cyrl-RS" dirty="0"/>
              <a:t>почињу стварње сопствених дела која су у почетку комплиације, да би у 10. веку у време највећег сјаја арапске медицине, </a:t>
            </a:r>
            <a:r>
              <a:rPr lang="sr-Cyrl-RS" dirty="0" smtClean="0"/>
              <a:t>истикли персијанци</a:t>
            </a:r>
            <a:r>
              <a:rPr lang="sr-Cyrl-RS" dirty="0"/>
              <a:t>;</a:t>
            </a:r>
          </a:p>
          <a:p>
            <a:pPr algn="just"/>
            <a:r>
              <a:rPr lang="sr-Cyrl-RS" dirty="0"/>
              <a:t>Разес (Абу Бекри Мухамед ибн Закарија ал-Раси, 850. – 933), највећи клиничар средњег века, који је живео у Багдаду где је радио као управник болнице</a:t>
            </a:r>
            <a:r>
              <a:rPr lang="sr-Cyrl-RS" dirty="0" smtClean="0"/>
              <a:t>.</a:t>
            </a:r>
          </a:p>
          <a:p>
            <a:pPr algn="just"/>
            <a:r>
              <a:rPr lang="sr-Cyrl-RS" dirty="0" smtClean="0"/>
              <a:t>Издао </a:t>
            </a:r>
            <a:r>
              <a:rPr lang="sr-Cyrl-RS" dirty="0"/>
              <a:t>је медицинску енциклопедију од 226 делова грчких и арапских аутора </a:t>
            </a:r>
            <a:r>
              <a:rPr lang="sr-Cyrl-RS" dirty="0">
                <a:solidFill>
                  <a:srgbClr val="FF0000"/>
                </a:solidFill>
              </a:rPr>
              <a:t>«Садржаји» и «Китаб ал Мансури»</a:t>
            </a:r>
            <a:r>
              <a:rPr lang="sr-Cyrl-RS" dirty="0"/>
              <a:t> (Ћитаб) дело од 10 књига о козметици, токсикологији, хирургији. </a:t>
            </a:r>
            <a:endParaRPr lang="sr-Cyrl-RS" dirty="0" smtClean="0"/>
          </a:p>
          <a:p>
            <a:pPr algn="just"/>
            <a:r>
              <a:rPr lang="sr-Cyrl-RS" dirty="0" smtClean="0"/>
              <a:t>Разесово </a:t>
            </a:r>
            <a:r>
              <a:rPr lang="sr-Cyrl-RS" dirty="0"/>
              <a:t>најпознатије дело је о богињама и оспицама јер их је он први успео да разликује. </a:t>
            </a:r>
            <a:endParaRPr lang="sr-Cyrl-RS" dirty="0" smtClean="0"/>
          </a:p>
          <a:p>
            <a:pPr algn="just"/>
            <a:r>
              <a:rPr lang="sr-Cyrl-RS" dirty="0" smtClean="0"/>
              <a:t>Разес </a:t>
            </a:r>
            <a:r>
              <a:rPr lang="sr-Cyrl-RS" dirty="0"/>
              <a:t>се противи сваком празновјерју и шарлатанству.</a:t>
            </a:r>
          </a:p>
          <a:p>
            <a:endParaRPr lang="en-US" dirty="0"/>
          </a:p>
        </p:txBody>
      </p:sp>
    </p:spTree>
    <p:extLst>
      <p:ext uri="{BB962C8B-B14F-4D97-AF65-F5344CB8AC3E}">
        <p14:creationId xmlns:p14="http://schemas.microsoft.com/office/powerpoint/2010/main" xmlns="" val="25635374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1" y="987552"/>
            <a:ext cx="9601196" cy="5047488"/>
          </a:xfrm>
        </p:spPr>
        <p:txBody>
          <a:bodyPr>
            <a:normAutofit lnSpcReduction="10000"/>
          </a:bodyPr>
          <a:lstStyle/>
          <a:p>
            <a:pPr algn="just"/>
            <a:r>
              <a:rPr lang="ru-RU" dirty="0"/>
              <a:t>Класична </a:t>
            </a:r>
            <a:r>
              <a:rPr lang="ru-RU" dirty="0" smtClean="0"/>
              <a:t>индијска </a:t>
            </a:r>
            <a:r>
              <a:rPr lang="ru-RU" dirty="0"/>
              <a:t>медицина забележена у санскритским делима назива се ајурведском</a:t>
            </a:r>
            <a:r>
              <a:rPr lang="ru-RU" dirty="0" smtClean="0"/>
              <a:t>. </a:t>
            </a:r>
            <a:r>
              <a:rPr lang="ru-RU" dirty="0"/>
              <a:t>Ајурведа је санскритска сложеница састављена од два појма – Ајус, живот и Веда, знање (или знање о целокупном опсегу живота</a:t>
            </a:r>
            <a:r>
              <a:rPr lang="ru-RU" dirty="0" smtClean="0"/>
              <a:t>).</a:t>
            </a:r>
          </a:p>
          <a:p>
            <a:pPr algn="just"/>
            <a:r>
              <a:rPr lang="ru-RU" dirty="0" smtClean="0"/>
              <a:t>Зато </a:t>
            </a:r>
            <a:r>
              <a:rPr lang="ru-RU" dirty="0"/>
              <a:t>и разумевање здравља и брига о здрављу, које се у ајурведи назива сваста (санскрит. целина), захтева да се узме у обзир целина живота. Ајурведе има за циљ остварење савршеног здравља, стања потпуног духовног, менталног, телесног и социјалног благостања</a:t>
            </a:r>
            <a:r>
              <a:rPr lang="ru-RU" dirty="0" smtClean="0"/>
              <a:t>.</a:t>
            </a:r>
          </a:p>
          <a:p>
            <a:pPr algn="just"/>
            <a:r>
              <a:rPr lang="ru-RU" dirty="0" smtClean="0"/>
              <a:t>Најстарији </a:t>
            </a:r>
            <a:r>
              <a:rPr lang="ru-RU" dirty="0"/>
              <a:t>текстови: - Ригведа и Атхарваведа (5. век п. н. е.). Ћарака Самхита и Сушрута Самхита записани су пре око (3. век п. н. е.)... „Фактор времена довео је до фрагментације Ајурведе - функционалног раздвајања појединих приступа и поступака, који су се као појединачни одржали унутар традиционалних ајурведских породица и школа </a:t>
            </a:r>
            <a:r>
              <a:rPr lang="ru-RU" dirty="0" smtClean="0"/>
              <a:t>Ајурведе.</a:t>
            </a:r>
            <a:endParaRPr lang="en-US" dirty="0"/>
          </a:p>
        </p:txBody>
      </p:sp>
    </p:spTree>
    <p:extLst>
      <p:ext uri="{BB962C8B-B14F-4D97-AF65-F5344CB8AC3E}">
        <p14:creationId xmlns:p14="http://schemas.microsoft.com/office/powerpoint/2010/main" xmlns="" val="41938517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algn="just"/>
            <a:r>
              <a:rPr lang="ru-RU" dirty="0"/>
              <a:t>Авицена (Abu Ali ibn Sina, 980–1037, који је сакупио сва грчко-римска и арапска медицинска знања створена до тада и осмислио кодекс </a:t>
            </a:r>
            <a:r>
              <a:rPr lang="ru-RU" dirty="0">
                <a:solidFill>
                  <a:srgbClr val="FF0000"/>
                </a:solidFill>
              </a:rPr>
              <a:t>Канон (Canon), </a:t>
            </a:r>
            <a:r>
              <a:rPr lang="ru-RU" dirty="0"/>
              <a:t>чија је примена била неприкосновена у наредних пет векова) и у коме наводи око 760 лекова. </a:t>
            </a:r>
            <a:endParaRPr lang="ru-RU" dirty="0" smtClean="0"/>
          </a:p>
          <a:p>
            <a:pPr algn="just"/>
            <a:r>
              <a:rPr lang="ru-RU" dirty="0" smtClean="0"/>
              <a:t>Своју </a:t>
            </a:r>
            <a:r>
              <a:rPr lang="ru-RU" dirty="0"/>
              <a:t>спосбност за лечења Авицена је показао још као шеснаестогодшњак када је на предлог својих старијих колега лиечио султана. </a:t>
            </a:r>
            <a:endParaRPr lang="ru-RU" dirty="0" smtClean="0"/>
          </a:p>
          <a:p>
            <a:pPr algn="just"/>
            <a:r>
              <a:rPr lang="ru-RU" dirty="0" smtClean="0"/>
              <a:t>Живео </a:t>
            </a:r>
            <a:r>
              <a:rPr lang="ru-RU" dirty="0"/>
              <a:t>је доста неуредно, а умро је од лека кога је сам себи погрешно сачинио против грчева у стомаку</a:t>
            </a:r>
            <a:r>
              <a:rPr lang="ru-RU" dirty="0" smtClean="0"/>
              <a:t>.</a:t>
            </a:r>
            <a:endParaRPr lang="en-US" dirty="0"/>
          </a:p>
        </p:txBody>
      </p:sp>
      <p:pic>
        <p:nvPicPr>
          <p:cNvPr id="4" name="Picture 2"/>
          <p:cNvPicPr>
            <a:picLocks noChangeAspect="1" noChangeArrowheads="1"/>
          </p:cNvPicPr>
          <p:nvPr/>
        </p:nvPicPr>
        <p:blipFill>
          <a:blip r:embed="rId2" cstate="print">
            <a:extLst/>
          </a:blip>
          <a:srcRect/>
          <a:stretch>
            <a:fillRect/>
          </a:stretch>
        </p:blipFill>
        <p:spPr bwMode="auto">
          <a:xfrm>
            <a:off x="743923" y="0"/>
            <a:ext cx="3316013" cy="21903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xmlns="" val="41602908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lgn="just">
              <a:buNone/>
              <a:defRPr/>
            </a:pPr>
            <a:r>
              <a:rPr lang="sr-Cyrl-CS" dirty="0">
                <a:solidFill>
                  <a:schemeClr val="tx1"/>
                </a:solidFill>
                <a:cs typeface="Calibri" pitchFamily="34" charset="0"/>
              </a:rPr>
              <a:t>Бавио </a:t>
            </a:r>
            <a:r>
              <a:rPr lang="sr-Cyrl-CS" dirty="0" smtClean="0">
                <a:solidFill>
                  <a:schemeClr val="tx1"/>
                </a:solidFill>
                <a:cs typeface="Calibri" pitchFamily="34" charset="0"/>
              </a:rPr>
              <a:t>се медицином, алхемијом</a:t>
            </a:r>
            <a:r>
              <a:rPr lang="sr-Cyrl-CS" dirty="0">
                <a:solidFill>
                  <a:schemeClr val="tx1"/>
                </a:solidFill>
                <a:cs typeface="Calibri" pitchFamily="34" charset="0"/>
              </a:rPr>
              <a:t>, астрономијом, психологијом, етиком, политиком, теологијом, метафизиком, физиком, логиком, геологијом, палеонт</a:t>
            </a:r>
            <a:r>
              <a:rPr lang="en-US" dirty="0">
                <a:solidFill>
                  <a:schemeClr val="tx1"/>
                </a:solidFill>
                <a:cs typeface="Calibri" pitchFamily="34" charset="0"/>
              </a:rPr>
              <a:t>o</a:t>
            </a:r>
            <a:r>
              <a:rPr lang="sr-Cyrl-CS" dirty="0">
                <a:solidFill>
                  <a:schemeClr val="tx1"/>
                </a:solidFill>
                <a:cs typeface="Calibri" pitchFamily="34" charset="0"/>
              </a:rPr>
              <a:t>л</a:t>
            </a:r>
            <a:r>
              <a:rPr lang="en-US" dirty="0">
                <a:solidFill>
                  <a:schemeClr val="tx1"/>
                </a:solidFill>
                <a:cs typeface="Calibri" pitchFamily="34" charset="0"/>
              </a:rPr>
              <a:t>o</a:t>
            </a:r>
            <a:r>
              <a:rPr lang="sr-Cyrl-CS" dirty="0">
                <a:solidFill>
                  <a:schemeClr val="tx1"/>
                </a:solidFill>
                <a:cs typeface="Calibri" pitchFamily="34" charset="0"/>
              </a:rPr>
              <a:t>гијом,  математиком и поезијом</a:t>
            </a:r>
            <a:r>
              <a:rPr lang="sr-Cyrl-CS" dirty="0" smtClean="0">
                <a:solidFill>
                  <a:schemeClr val="tx1"/>
                </a:solidFill>
                <a:cs typeface="Calibri" pitchFamily="34" charset="0"/>
              </a:rPr>
              <a:t>.</a:t>
            </a:r>
          </a:p>
          <a:p>
            <a:pPr marL="0" indent="0" algn="just">
              <a:buNone/>
              <a:defRPr/>
            </a:pPr>
            <a:r>
              <a:rPr lang="sr-Cyrl-CS" dirty="0">
                <a:solidFill>
                  <a:schemeClr val="tx1"/>
                </a:solidFill>
                <a:cs typeface="Calibri" pitchFamily="34" charset="0"/>
              </a:rPr>
              <a:t>Колико је био  цењен, показује податак да његови  кипови красе земљу у којој је забрањено постојање кипова. </a:t>
            </a:r>
            <a:endParaRPr lang="sr-Cyrl-CS" dirty="0" smtClean="0">
              <a:solidFill>
                <a:schemeClr val="tx1"/>
              </a:solidFill>
              <a:cs typeface="Calibri" pitchFamily="34" charset="0"/>
            </a:endParaRPr>
          </a:p>
          <a:p>
            <a:pPr marL="0" indent="0">
              <a:buNone/>
              <a:defRPr/>
            </a:pPr>
            <a:r>
              <a:rPr lang="sr-Cyrl-CS" dirty="0" smtClean="0">
                <a:solidFill>
                  <a:schemeClr val="tx1"/>
                </a:solidFill>
                <a:cs typeface="Calibri" pitchFamily="34" charset="0"/>
              </a:rPr>
              <a:t>Иако </a:t>
            </a:r>
            <a:r>
              <a:rPr lang="sr-Cyrl-CS" dirty="0">
                <a:solidFill>
                  <a:schemeClr val="tx1"/>
                </a:solidFill>
                <a:cs typeface="Calibri" pitchFamily="34" charset="0"/>
              </a:rPr>
              <a:t>током живота  није напуштао територију Ирана, постао  је једна од најпознатијих личности свих времена.</a:t>
            </a:r>
            <a:br>
              <a:rPr lang="sr-Cyrl-CS" dirty="0">
                <a:solidFill>
                  <a:schemeClr val="tx1"/>
                </a:solidFill>
                <a:cs typeface="Calibri" pitchFamily="34" charset="0"/>
              </a:rPr>
            </a:br>
            <a:endParaRPr lang="sr-Cyrl-CS" dirty="0">
              <a:solidFill>
                <a:schemeClr val="tx1"/>
              </a:solidFill>
              <a:cs typeface="Calibri" pitchFamily="34" charset="0"/>
            </a:endParaRPr>
          </a:p>
          <a:p>
            <a:pPr marL="0" indent="0">
              <a:buNone/>
              <a:defRPr/>
            </a:pPr>
            <a:endParaRPr lang="sr-Cyrl-CS" dirty="0" smtClean="0">
              <a:solidFill>
                <a:schemeClr val="tx1">
                  <a:lumMod val="65000"/>
                  <a:lumOff val="35000"/>
                </a:schemeClr>
              </a:solidFill>
              <a:cs typeface="Times New Roman" pitchFamily="18" charset="0"/>
            </a:endParaRPr>
          </a:p>
          <a:p>
            <a:pPr marL="342900" indent="-342900">
              <a:buFont typeface="Wingdings" pitchFamily="2" charset="2"/>
              <a:buChar char="q"/>
              <a:defRPr/>
            </a:pPr>
            <a:endParaRPr lang="sr-Cyrl-CS" dirty="0">
              <a:cs typeface="Times New Roman" pitchFamily="18" charset="0"/>
            </a:endParaRPr>
          </a:p>
          <a:p>
            <a:endParaRPr lang="en-US" dirty="0"/>
          </a:p>
        </p:txBody>
      </p:sp>
      <p:pic>
        <p:nvPicPr>
          <p:cNvPr id="4" name="Picture 4"/>
          <p:cNvPicPr>
            <a:picLocks noChangeAspect="1" noChangeArrowheads="1"/>
          </p:cNvPicPr>
          <p:nvPr/>
        </p:nvPicPr>
        <p:blipFill>
          <a:blip r:embed="rId2" cstate="print">
            <a:extLst/>
          </a:blip>
          <a:srcRect/>
          <a:stretch>
            <a:fillRect/>
          </a:stretch>
        </p:blipFill>
        <p:spPr bwMode="auto">
          <a:xfrm>
            <a:off x="4904232" y="0"/>
            <a:ext cx="1790700" cy="25527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xmlns="" val="174224949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pPr marL="0" indent="0" algn="just">
              <a:lnSpc>
                <a:spcPct val="120000"/>
              </a:lnSpc>
              <a:buNone/>
              <a:defRPr/>
            </a:pPr>
            <a:r>
              <a:rPr lang="en-US" sz="2900" dirty="0" err="1">
                <a:solidFill>
                  <a:schemeClr val="tx1"/>
                </a:solidFill>
                <a:cs typeface="Times New Roman" pitchFamily="18" charset="0"/>
              </a:rPr>
              <a:t>Основно</a:t>
            </a:r>
            <a:r>
              <a:rPr lang="en-US" sz="2900" dirty="0">
                <a:solidFill>
                  <a:schemeClr val="tx1"/>
                </a:solidFill>
                <a:cs typeface="Times New Roman" pitchFamily="18" charset="0"/>
              </a:rPr>
              <a:t> </a:t>
            </a:r>
            <a:r>
              <a:rPr lang="en-US" sz="2900" dirty="0" err="1">
                <a:solidFill>
                  <a:schemeClr val="tx1"/>
                </a:solidFill>
                <a:cs typeface="Times New Roman" pitchFamily="18" charset="0"/>
              </a:rPr>
              <a:t>образовање</a:t>
            </a:r>
            <a:r>
              <a:rPr lang="en-US" sz="2900" dirty="0">
                <a:solidFill>
                  <a:schemeClr val="tx1"/>
                </a:solidFill>
                <a:cs typeface="Times New Roman" pitchFamily="18" charset="0"/>
              </a:rPr>
              <a:t> </a:t>
            </a:r>
            <a:r>
              <a:rPr lang="en-US" sz="2900" dirty="0" err="1">
                <a:solidFill>
                  <a:schemeClr val="tx1"/>
                </a:solidFill>
                <a:cs typeface="Times New Roman" pitchFamily="18" charset="0"/>
              </a:rPr>
              <a:t>је</a:t>
            </a:r>
            <a:r>
              <a:rPr lang="en-US" sz="2900" dirty="0">
                <a:solidFill>
                  <a:schemeClr val="tx1"/>
                </a:solidFill>
                <a:cs typeface="Times New Roman" pitchFamily="18" charset="0"/>
              </a:rPr>
              <a:t> </a:t>
            </a:r>
            <a:r>
              <a:rPr lang="en-US" sz="2900" dirty="0" err="1">
                <a:solidFill>
                  <a:schemeClr val="tx1"/>
                </a:solidFill>
                <a:cs typeface="Times New Roman" pitchFamily="18" charset="0"/>
              </a:rPr>
              <a:t>добио</a:t>
            </a:r>
            <a:r>
              <a:rPr lang="en-US" sz="2900" dirty="0">
                <a:solidFill>
                  <a:schemeClr val="tx1"/>
                </a:solidFill>
                <a:cs typeface="Times New Roman" pitchFamily="18" charset="0"/>
              </a:rPr>
              <a:t> </a:t>
            </a:r>
            <a:r>
              <a:rPr lang="en-US" sz="2900" dirty="0" err="1">
                <a:solidFill>
                  <a:schemeClr val="tx1"/>
                </a:solidFill>
                <a:cs typeface="Times New Roman" pitchFamily="18" charset="0"/>
              </a:rPr>
              <a:t>од</a:t>
            </a:r>
            <a:r>
              <a:rPr lang="en-US" sz="2900" dirty="0">
                <a:solidFill>
                  <a:schemeClr val="tx1"/>
                </a:solidFill>
                <a:cs typeface="Times New Roman" pitchFamily="18" charset="0"/>
              </a:rPr>
              <a:t> </a:t>
            </a:r>
            <a:r>
              <a:rPr lang="en-US" sz="2900" dirty="0" err="1">
                <a:solidFill>
                  <a:schemeClr val="tx1"/>
                </a:solidFill>
                <a:cs typeface="Times New Roman" pitchFamily="18" charset="0"/>
              </a:rPr>
              <a:t>свог</a:t>
            </a:r>
            <a:r>
              <a:rPr lang="en-US" sz="2900" dirty="0">
                <a:solidFill>
                  <a:schemeClr val="tx1"/>
                </a:solidFill>
                <a:cs typeface="Times New Roman" pitchFamily="18" charset="0"/>
              </a:rPr>
              <a:t> </a:t>
            </a:r>
            <a:r>
              <a:rPr lang="en-US" sz="2900" dirty="0" err="1">
                <a:solidFill>
                  <a:schemeClr val="tx1"/>
                </a:solidFill>
                <a:cs typeface="Times New Roman" pitchFamily="18" charset="0"/>
              </a:rPr>
              <a:t>оца</a:t>
            </a:r>
            <a:r>
              <a:rPr lang="en-US" sz="2900" dirty="0">
                <a:solidFill>
                  <a:schemeClr val="tx1"/>
                </a:solidFill>
                <a:cs typeface="Times New Roman" pitchFamily="18" charset="0"/>
              </a:rPr>
              <a:t>,  </a:t>
            </a:r>
            <a:r>
              <a:rPr lang="en-US" sz="2900" dirty="0" err="1">
                <a:solidFill>
                  <a:schemeClr val="tx1"/>
                </a:solidFill>
                <a:cs typeface="Times New Roman" pitchFamily="18" charset="0"/>
              </a:rPr>
              <a:t>припадника</a:t>
            </a:r>
            <a:r>
              <a:rPr lang="en-US" sz="2900" dirty="0">
                <a:solidFill>
                  <a:schemeClr val="tx1"/>
                </a:solidFill>
                <a:cs typeface="Times New Roman" pitchFamily="18" charset="0"/>
              </a:rPr>
              <a:t> </a:t>
            </a:r>
            <a:r>
              <a:rPr lang="en-US" sz="2900" dirty="0" err="1">
                <a:solidFill>
                  <a:schemeClr val="tx1"/>
                </a:solidFill>
                <a:cs typeface="Times New Roman" pitchFamily="18" charset="0"/>
              </a:rPr>
              <a:t>средње</a:t>
            </a:r>
            <a:r>
              <a:rPr lang="en-US" sz="2900" dirty="0">
                <a:solidFill>
                  <a:schemeClr val="tx1"/>
                </a:solidFill>
                <a:cs typeface="Times New Roman" pitchFamily="18" charset="0"/>
              </a:rPr>
              <a:t> </a:t>
            </a:r>
            <a:r>
              <a:rPr lang="en-US" sz="2900" dirty="0" err="1">
                <a:solidFill>
                  <a:schemeClr val="tx1"/>
                </a:solidFill>
                <a:cs typeface="Times New Roman" pitchFamily="18" charset="0"/>
              </a:rPr>
              <a:t>класе</a:t>
            </a:r>
            <a:r>
              <a:rPr lang="en-US" sz="2900" dirty="0">
                <a:solidFill>
                  <a:schemeClr val="tx1"/>
                </a:solidFill>
                <a:cs typeface="Times New Roman" pitchFamily="18" charset="0"/>
              </a:rPr>
              <a:t>, у </a:t>
            </a:r>
            <a:r>
              <a:rPr lang="en-US" sz="2900" dirty="0" err="1">
                <a:solidFill>
                  <a:schemeClr val="tx1"/>
                </a:solidFill>
                <a:cs typeface="Times New Roman" pitchFamily="18" charset="0"/>
              </a:rPr>
              <a:t>чијем</a:t>
            </a:r>
            <a:r>
              <a:rPr lang="en-US" sz="2900" dirty="0">
                <a:solidFill>
                  <a:schemeClr val="tx1"/>
                </a:solidFill>
                <a:cs typeface="Times New Roman" pitchFamily="18" charset="0"/>
              </a:rPr>
              <a:t> </a:t>
            </a:r>
            <a:r>
              <a:rPr lang="en-US" sz="2900" dirty="0" err="1">
                <a:solidFill>
                  <a:schemeClr val="tx1"/>
                </a:solidFill>
                <a:cs typeface="Times New Roman" pitchFamily="18" charset="0"/>
              </a:rPr>
              <a:t>се</a:t>
            </a:r>
            <a:r>
              <a:rPr lang="en-US" sz="2900" dirty="0">
                <a:solidFill>
                  <a:schemeClr val="tx1"/>
                </a:solidFill>
                <a:cs typeface="Times New Roman" pitchFamily="18" charset="0"/>
              </a:rPr>
              <a:t> </a:t>
            </a:r>
            <a:r>
              <a:rPr lang="en-US" sz="2900" dirty="0" err="1">
                <a:solidFill>
                  <a:schemeClr val="tx1"/>
                </a:solidFill>
                <a:cs typeface="Times New Roman" pitchFamily="18" charset="0"/>
              </a:rPr>
              <a:t>дому</a:t>
            </a:r>
            <a:r>
              <a:rPr lang="en-US" sz="2900" dirty="0">
                <a:solidFill>
                  <a:schemeClr val="tx1"/>
                </a:solidFill>
                <a:cs typeface="Times New Roman" pitchFamily="18" charset="0"/>
              </a:rPr>
              <a:t>  </a:t>
            </a:r>
            <a:r>
              <a:rPr lang="en-US" sz="2900" dirty="0" err="1">
                <a:solidFill>
                  <a:schemeClr val="tx1"/>
                </a:solidFill>
                <a:cs typeface="Times New Roman" pitchFamily="18" charset="0"/>
              </a:rPr>
              <a:t>окупљала</a:t>
            </a:r>
            <a:r>
              <a:rPr lang="en-US" sz="2900" dirty="0">
                <a:solidFill>
                  <a:schemeClr val="tx1"/>
                </a:solidFill>
                <a:cs typeface="Times New Roman" pitchFamily="18" charset="0"/>
              </a:rPr>
              <a:t> </a:t>
            </a:r>
            <a:r>
              <a:rPr lang="en-US" sz="2900" dirty="0" err="1">
                <a:solidFill>
                  <a:schemeClr val="tx1"/>
                </a:solidFill>
                <a:cs typeface="Times New Roman" pitchFamily="18" charset="0"/>
              </a:rPr>
              <a:t>интелектуална</a:t>
            </a:r>
            <a:r>
              <a:rPr lang="en-US" sz="2900" dirty="0">
                <a:solidFill>
                  <a:schemeClr val="tx1"/>
                </a:solidFill>
                <a:cs typeface="Times New Roman" pitchFamily="18" charset="0"/>
              </a:rPr>
              <a:t> </a:t>
            </a:r>
            <a:r>
              <a:rPr lang="en-US" sz="2900" dirty="0" err="1">
                <a:solidFill>
                  <a:schemeClr val="tx1"/>
                </a:solidFill>
                <a:cs typeface="Times New Roman" pitchFamily="18" charset="0"/>
              </a:rPr>
              <a:t>елита</a:t>
            </a:r>
            <a:r>
              <a:rPr lang="en-US" sz="2900" dirty="0">
                <a:solidFill>
                  <a:schemeClr val="tx1"/>
                </a:solidFill>
                <a:cs typeface="Times New Roman" pitchFamily="18" charset="0"/>
              </a:rPr>
              <a:t> </a:t>
            </a:r>
            <a:r>
              <a:rPr lang="en-US" sz="2900" dirty="0" err="1">
                <a:solidFill>
                  <a:schemeClr val="tx1"/>
                </a:solidFill>
                <a:cs typeface="Times New Roman" pitchFamily="18" charset="0"/>
              </a:rPr>
              <a:t>тог</a:t>
            </a:r>
            <a:r>
              <a:rPr lang="en-US" sz="2900" dirty="0">
                <a:solidFill>
                  <a:schemeClr val="tx1"/>
                </a:solidFill>
                <a:cs typeface="Times New Roman" pitchFamily="18" charset="0"/>
              </a:rPr>
              <a:t> </a:t>
            </a:r>
            <a:r>
              <a:rPr lang="en-US" sz="2900" dirty="0" err="1">
                <a:solidFill>
                  <a:schemeClr val="tx1"/>
                </a:solidFill>
                <a:cs typeface="Times New Roman" pitchFamily="18" charset="0"/>
              </a:rPr>
              <a:t>доба</a:t>
            </a:r>
            <a:r>
              <a:rPr lang="en-US" sz="2900" dirty="0">
                <a:solidFill>
                  <a:schemeClr val="tx1"/>
                </a:solidFill>
                <a:cs typeface="Times New Roman" pitchFamily="18" charset="0"/>
              </a:rPr>
              <a:t>, </a:t>
            </a:r>
            <a:r>
              <a:rPr lang="en-US" sz="2900" dirty="0" err="1">
                <a:solidFill>
                  <a:schemeClr val="tx1"/>
                </a:solidFill>
                <a:cs typeface="Times New Roman" pitchFamily="18" charset="0"/>
              </a:rPr>
              <a:t>што</a:t>
            </a:r>
            <a:r>
              <a:rPr lang="en-US" sz="2900" dirty="0">
                <a:solidFill>
                  <a:schemeClr val="tx1"/>
                </a:solidFill>
                <a:cs typeface="Times New Roman" pitchFamily="18" charset="0"/>
              </a:rPr>
              <a:t> </a:t>
            </a:r>
            <a:r>
              <a:rPr lang="en-US" sz="2900" dirty="0" err="1">
                <a:solidFill>
                  <a:schemeClr val="tx1"/>
                </a:solidFill>
                <a:cs typeface="Times New Roman" pitchFamily="18" charset="0"/>
              </a:rPr>
              <a:t>је</a:t>
            </a:r>
            <a:r>
              <a:rPr lang="en-US" sz="2900" dirty="0">
                <a:solidFill>
                  <a:schemeClr val="tx1"/>
                </a:solidFill>
                <a:cs typeface="Times New Roman" pitchFamily="18" charset="0"/>
              </a:rPr>
              <a:t>  </a:t>
            </a:r>
            <a:r>
              <a:rPr lang="en-US" sz="2900" dirty="0" err="1">
                <a:solidFill>
                  <a:schemeClr val="tx1"/>
                </a:solidFill>
                <a:cs typeface="Times New Roman" pitchFamily="18" charset="0"/>
              </a:rPr>
              <a:t>дечак</a:t>
            </a:r>
            <a:r>
              <a:rPr lang="en-US" sz="2900" dirty="0">
                <a:solidFill>
                  <a:schemeClr val="tx1"/>
                </a:solidFill>
                <a:cs typeface="Times New Roman" pitchFamily="18" charset="0"/>
              </a:rPr>
              <a:t> </a:t>
            </a:r>
            <a:r>
              <a:rPr lang="en-US" sz="2900" dirty="0" err="1">
                <a:solidFill>
                  <a:schemeClr val="tx1"/>
                </a:solidFill>
                <a:cs typeface="Times New Roman" pitchFamily="18" charset="0"/>
              </a:rPr>
              <a:t>искористио</a:t>
            </a:r>
            <a:r>
              <a:rPr lang="en-US" sz="2900" dirty="0">
                <a:solidFill>
                  <a:schemeClr val="tx1"/>
                </a:solidFill>
                <a:cs typeface="Times New Roman" pitchFamily="18" charset="0"/>
              </a:rPr>
              <a:t> </a:t>
            </a:r>
            <a:r>
              <a:rPr lang="en-US" sz="2900" dirty="0" err="1">
                <a:solidFill>
                  <a:schemeClr val="tx1"/>
                </a:solidFill>
                <a:cs typeface="Times New Roman" pitchFamily="18" charset="0"/>
              </a:rPr>
              <a:t>на</a:t>
            </a:r>
            <a:r>
              <a:rPr lang="en-US" sz="2900" dirty="0">
                <a:solidFill>
                  <a:schemeClr val="tx1"/>
                </a:solidFill>
                <a:cs typeface="Times New Roman" pitchFamily="18" charset="0"/>
              </a:rPr>
              <a:t> </a:t>
            </a:r>
            <a:r>
              <a:rPr lang="en-US" sz="2900" dirty="0" err="1">
                <a:solidFill>
                  <a:schemeClr val="tx1"/>
                </a:solidFill>
                <a:cs typeface="Times New Roman" pitchFamily="18" charset="0"/>
              </a:rPr>
              <a:t>најбољи</a:t>
            </a:r>
            <a:r>
              <a:rPr lang="en-US" sz="2900" dirty="0">
                <a:solidFill>
                  <a:schemeClr val="tx1"/>
                </a:solidFill>
                <a:cs typeface="Times New Roman" pitchFamily="18" charset="0"/>
              </a:rPr>
              <a:t> </a:t>
            </a:r>
            <a:r>
              <a:rPr lang="en-US" sz="2900" dirty="0" err="1">
                <a:solidFill>
                  <a:schemeClr val="tx1"/>
                </a:solidFill>
                <a:cs typeface="Times New Roman" pitchFamily="18" charset="0"/>
              </a:rPr>
              <a:t>начин</a:t>
            </a:r>
            <a:r>
              <a:rPr lang="en-US" sz="2900" dirty="0">
                <a:solidFill>
                  <a:schemeClr val="tx1"/>
                </a:solidFill>
                <a:cs typeface="Times New Roman" pitchFamily="18" charset="0"/>
              </a:rPr>
              <a:t>. </a:t>
            </a:r>
            <a:endParaRPr lang="sr-Cyrl-BA" sz="2900" dirty="0">
              <a:solidFill>
                <a:schemeClr val="tx1"/>
              </a:solidFill>
              <a:cs typeface="Times New Roman" pitchFamily="18" charset="0"/>
            </a:endParaRPr>
          </a:p>
          <a:p>
            <a:pPr marL="457200" indent="-457200" algn="just">
              <a:lnSpc>
                <a:spcPct val="120000"/>
              </a:lnSpc>
              <a:buFont typeface="Wingdings" pitchFamily="2" charset="2"/>
              <a:buChar char="q"/>
              <a:defRPr/>
            </a:pPr>
            <a:endParaRPr lang="sr-Cyrl-CS" sz="2900" dirty="0">
              <a:solidFill>
                <a:schemeClr val="tx1"/>
              </a:solidFill>
              <a:cs typeface="Times New Roman" pitchFamily="18" charset="0"/>
            </a:endParaRPr>
          </a:p>
          <a:p>
            <a:pPr marL="0" indent="0" algn="just">
              <a:lnSpc>
                <a:spcPct val="120000"/>
              </a:lnSpc>
              <a:buNone/>
              <a:defRPr/>
            </a:pPr>
            <a:r>
              <a:rPr lang="en-US" sz="2900" dirty="0" err="1">
                <a:solidFill>
                  <a:schemeClr val="tx1"/>
                </a:solidFill>
                <a:cs typeface="Times New Roman" pitchFamily="18" charset="0"/>
              </a:rPr>
              <a:t>Жељан</a:t>
            </a:r>
            <a:r>
              <a:rPr lang="en-US" sz="2900" dirty="0">
                <a:solidFill>
                  <a:schemeClr val="tx1"/>
                </a:solidFill>
                <a:cs typeface="Times New Roman" pitchFamily="18" charset="0"/>
              </a:rPr>
              <a:t> </a:t>
            </a:r>
            <a:r>
              <a:rPr lang="en-US" sz="2900" dirty="0" err="1">
                <a:solidFill>
                  <a:schemeClr val="tx1"/>
                </a:solidFill>
                <a:cs typeface="Times New Roman" pitchFamily="18" charset="0"/>
              </a:rPr>
              <a:t>знања</a:t>
            </a:r>
            <a:r>
              <a:rPr lang="en-US" sz="2900" dirty="0">
                <a:solidFill>
                  <a:schemeClr val="tx1"/>
                </a:solidFill>
                <a:cs typeface="Times New Roman" pitchFamily="18" charset="0"/>
              </a:rPr>
              <a:t>, </a:t>
            </a:r>
            <a:r>
              <a:rPr lang="en-US" sz="2900" dirty="0" err="1">
                <a:solidFill>
                  <a:schemeClr val="tx1"/>
                </a:solidFill>
                <a:cs typeface="Times New Roman" pitchFamily="18" charset="0"/>
              </a:rPr>
              <a:t>до</a:t>
            </a:r>
            <a:r>
              <a:rPr lang="en-US" sz="2900" dirty="0">
                <a:solidFill>
                  <a:schemeClr val="tx1"/>
                </a:solidFill>
                <a:cs typeface="Times New Roman" pitchFamily="18" charset="0"/>
              </a:rPr>
              <a:t> </a:t>
            </a:r>
            <a:r>
              <a:rPr lang="en-US" sz="2900" dirty="0" err="1">
                <a:solidFill>
                  <a:schemeClr val="tx1"/>
                </a:solidFill>
                <a:cs typeface="Times New Roman" pitchFamily="18" charset="0"/>
              </a:rPr>
              <a:t>седме</a:t>
            </a:r>
            <a:r>
              <a:rPr lang="en-US" sz="2900" dirty="0">
                <a:solidFill>
                  <a:schemeClr val="tx1"/>
                </a:solidFill>
                <a:cs typeface="Times New Roman" pitchFamily="18" charset="0"/>
              </a:rPr>
              <a:t> </a:t>
            </a:r>
            <a:r>
              <a:rPr lang="en-US" sz="2900" dirty="0" err="1">
                <a:solidFill>
                  <a:schemeClr val="tx1"/>
                </a:solidFill>
                <a:cs typeface="Times New Roman" pitchFamily="18" charset="0"/>
              </a:rPr>
              <a:t>године</a:t>
            </a:r>
            <a:r>
              <a:rPr lang="en-US" sz="2900" dirty="0">
                <a:solidFill>
                  <a:schemeClr val="tx1"/>
                </a:solidFill>
                <a:cs typeface="Times New Roman" pitchFamily="18" charset="0"/>
              </a:rPr>
              <a:t> </a:t>
            </a:r>
            <a:r>
              <a:rPr lang="en-US" sz="2900" dirty="0" err="1">
                <a:solidFill>
                  <a:schemeClr val="tx1"/>
                </a:solidFill>
                <a:cs typeface="Times New Roman" pitchFamily="18" charset="0"/>
              </a:rPr>
              <a:t>је</a:t>
            </a:r>
            <a:r>
              <a:rPr lang="en-US" sz="2900" dirty="0">
                <a:solidFill>
                  <a:schemeClr val="tx1"/>
                </a:solidFill>
                <a:cs typeface="Times New Roman" pitchFamily="18" charset="0"/>
              </a:rPr>
              <a:t> </a:t>
            </a:r>
            <a:r>
              <a:rPr lang="en-US" sz="2900" dirty="0" err="1">
                <a:solidFill>
                  <a:schemeClr val="tx1"/>
                </a:solidFill>
                <a:cs typeface="Times New Roman" pitchFamily="18" charset="0"/>
              </a:rPr>
              <a:t>напамет</a:t>
            </a:r>
            <a:r>
              <a:rPr lang="en-US" sz="2900" dirty="0">
                <a:solidFill>
                  <a:schemeClr val="tx1"/>
                </a:solidFill>
                <a:cs typeface="Times New Roman" pitchFamily="18" charset="0"/>
              </a:rPr>
              <a:t> </a:t>
            </a:r>
            <a:r>
              <a:rPr lang="en-US" sz="2900" dirty="0" err="1">
                <a:solidFill>
                  <a:schemeClr val="tx1"/>
                </a:solidFill>
                <a:cs typeface="Times New Roman" pitchFamily="18" charset="0"/>
              </a:rPr>
              <a:t>научио</a:t>
            </a:r>
            <a:r>
              <a:rPr lang="en-US" sz="2900" dirty="0">
                <a:solidFill>
                  <a:schemeClr val="tx1"/>
                </a:solidFill>
                <a:cs typeface="Times New Roman" pitchFamily="18" charset="0"/>
              </a:rPr>
              <a:t> </a:t>
            </a:r>
            <a:r>
              <a:rPr lang="en-US" sz="2900" dirty="0" err="1">
                <a:solidFill>
                  <a:schemeClr val="tx1"/>
                </a:solidFill>
                <a:cs typeface="Times New Roman" pitchFamily="18" charset="0"/>
              </a:rPr>
              <a:t>Куран</a:t>
            </a:r>
            <a:r>
              <a:rPr lang="en-US" sz="2900" dirty="0">
                <a:solidFill>
                  <a:schemeClr val="tx1"/>
                </a:solidFill>
                <a:cs typeface="Times New Roman" pitchFamily="18" charset="0"/>
              </a:rPr>
              <a:t> (</a:t>
            </a:r>
            <a:r>
              <a:rPr lang="en-US" sz="2900" dirty="0" err="1">
                <a:solidFill>
                  <a:schemeClr val="tx1"/>
                </a:solidFill>
                <a:cs typeface="Times New Roman" pitchFamily="18" charset="0"/>
              </a:rPr>
              <a:t>свету</a:t>
            </a:r>
            <a:r>
              <a:rPr lang="en-US" sz="2900" dirty="0">
                <a:solidFill>
                  <a:schemeClr val="tx1"/>
                </a:solidFill>
                <a:cs typeface="Times New Roman" pitchFamily="18" charset="0"/>
              </a:rPr>
              <a:t> </a:t>
            </a:r>
            <a:r>
              <a:rPr lang="en-US" sz="2900" dirty="0" err="1">
                <a:solidFill>
                  <a:schemeClr val="tx1"/>
                </a:solidFill>
                <a:cs typeface="Times New Roman" pitchFamily="18" charset="0"/>
              </a:rPr>
              <a:t>књигу</a:t>
            </a:r>
            <a:r>
              <a:rPr lang="en-US" sz="2900" dirty="0">
                <a:solidFill>
                  <a:schemeClr val="tx1"/>
                </a:solidFill>
                <a:cs typeface="Times New Roman" pitchFamily="18" charset="0"/>
              </a:rPr>
              <a:t> </a:t>
            </a:r>
            <a:r>
              <a:rPr lang="en-US" sz="2900" dirty="0" err="1">
                <a:solidFill>
                  <a:schemeClr val="tx1"/>
                </a:solidFill>
                <a:cs typeface="Times New Roman" pitchFamily="18" charset="0"/>
              </a:rPr>
              <a:t>ислама</a:t>
            </a:r>
            <a:r>
              <a:rPr lang="en-US" sz="2900" dirty="0">
                <a:solidFill>
                  <a:schemeClr val="tx1"/>
                </a:solidFill>
                <a:cs typeface="Times New Roman" pitchFamily="18" charset="0"/>
              </a:rPr>
              <a:t>), а </a:t>
            </a:r>
            <a:r>
              <a:rPr lang="en-US" sz="2900" dirty="0" err="1">
                <a:solidFill>
                  <a:schemeClr val="tx1"/>
                </a:solidFill>
                <a:cs typeface="Times New Roman" pitchFamily="18" charset="0"/>
              </a:rPr>
              <a:t>граматику</a:t>
            </a:r>
            <a:r>
              <a:rPr lang="en-US" sz="2900" dirty="0">
                <a:solidFill>
                  <a:schemeClr val="tx1"/>
                </a:solidFill>
                <a:cs typeface="Times New Roman" pitchFamily="18" charset="0"/>
              </a:rPr>
              <a:t>  </a:t>
            </a:r>
            <a:r>
              <a:rPr lang="en-US" sz="2900" dirty="0" err="1">
                <a:solidFill>
                  <a:schemeClr val="tx1"/>
                </a:solidFill>
                <a:cs typeface="Times New Roman" pitchFamily="18" charset="0"/>
              </a:rPr>
              <a:t>арапског</a:t>
            </a:r>
            <a:r>
              <a:rPr lang="en-US" sz="2900" dirty="0">
                <a:solidFill>
                  <a:schemeClr val="tx1"/>
                </a:solidFill>
                <a:cs typeface="Times New Roman" pitchFamily="18" charset="0"/>
              </a:rPr>
              <a:t> </a:t>
            </a:r>
            <a:r>
              <a:rPr lang="en-US" sz="2900" dirty="0" err="1">
                <a:solidFill>
                  <a:schemeClr val="tx1"/>
                </a:solidFill>
                <a:cs typeface="Times New Roman" pitchFamily="18" charset="0"/>
              </a:rPr>
              <a:t>језика</a:t>
            </a:r>
            <a:r>
              <a:rPr lang="en-US" sz="2900" dirty="0">
                <a:solidFill>
                  <a:schemeClr val="tx1"/>
                </a:solidFill>
                <a:cs typeface="Times New Roman" pitchFamily="18" charset="0"/>
              </a:rPr>
              <a:t> и </a:t>
            </a:r>
            <a:r>
              <a:rPr lang="en-US" sz="2900" dirty="0" err="1">
                <a:solidFill>
                  <a:schemeClr val="tx1"/>
                </a:solidFill>
                <a:cs typeface="Times New Roman" pitchFamily="18" charset="0"/>
              </a:rPr>
              <a:t>већи</a:t>
            </a:r>
            <a:r>
              <a:rPr lang="en-US" sz="2900" dirty="0">
                <a:solidFill>
                  <a:schemeClr val="tx1"/>
                </a:solidFill>
                <a:cs typeface="Times New Roman" pitchFamily="18" charset="0"/>
              </a:rPr>
              <a:t> </a:t>
            </a:r>
            <a:r>
              <a:rPr lang="en-US" sz="2900" dirty="0" err="1">
                <a:solidFill>
                  <a:schemeClr val="tx1"/>
                </a:solidFill>
                <a:cs typeface="Times New Roman" pitchFamily="18" charset="0"/>
              </a:rPr>
              <a:t>део</a:t>
            </a:r>
            <a:r>
              <a:rPr lang="en-US" sz="2900" dirty="0">
                <a:solidFill>
                  <a:schemeClr val="tx1"/>
                </a:solidFill>
                <a:cs typeface="Times New Roman" pitchFamily="18" charset="0"/>
              </a:rPr>
              <a:t> </a:t>
            </a:r>
            <a:r>
              <a:rPr lang="en-US" sz="2900" dirty="0" err="1">
                <a:solidFill>
                  <a:schemeClr val="tx1"/>
                </a:solidFill>
                <a:cs typeface="Times New Roman" pitchFamily="18" charset="0"/>
              </a:rPr>
              <a:t>персијске</a:t>
            </a:r>
            <a:r>
              <a:rPr lang="en-US" sz="2900" dirty="0">
                <a:solidFill>
                  <a:schemeClr val="tx1"/>
                </a:solidFill>
                <a:cs typeface="Times New Roman" pitchFamily="18" charset="0"/>
              </a:rPr>
              <a:t> </a:t>
            </a:r>
            <a:r>
              <a:rPr lang="en-US" sz="2900" dirty="0" err="1">
                <a:solidFill>
                  <a:schemeClr val="tx1"/>
                </a:solidFill>
                <a:cs typeface="Times New Roman" pitchFamily="18" charset="0"/>
              </a:rPr>
              <a:t>поезије</a:t>
            </a:r>
            <a:r>
              <a:rPr lang="en-US" sz="2900" dirty="0">
                <a:solidFill>
                  <a:schemeClr val="tx1"/>
                </a:solidFill>
                <a:cs typeface="Times New Roman" pitchFamily="18" charset="0"/>
              </a:rPr>
              <a:t> </a:t>
            </a:r>
            <a:r>
              <a:rPr lang="en-US" sz="2900" dirty="0" err="1">
                <a:solidFill>
                  <a:schemeClr val="tx1"/>
                </a:solidFill>
                <a:cs typeface="Times New Roman" pitchFamily="18" charset="0"/>
              </a:rPr>
              <a:t>до</a:t>
            </a:r>
            <a:r>
              <a:rPr lang="en-US" sz="2900" dirty="0">
                <a:solidFill>
                  <a:schemeClr val="tx1"/>
                </a:solidFill>
                <a:cs typeface="Times New Roman" pitchFamily="18" charset="0"/>
              </a:rPr>
              <a:t> </a:t>
            </a:r>
            <a:r>
              <a:rPr lang="en-US" sz="2900" dirty="0" err="1">
                <a:solidFill>
                  <a:schemeClr val="tx1"/>
                </a:solidFill>
                <a:cs typeface="Times New Roman" pitchFamily="18" charset="0"/>
              </a:rPr>
              <a:t>десете</a:t>
            </a:r>
            <a:r>
              <a:rPr lang="en-US" sz="2900" dirty="0">
                <a:solidFill>
                  <a:schemeClr val="tx1"/>
                </a:solidFill>
                <a:cs typeface="Times New Roman" pitchFamily="18" charset="0"/>
              </a:rPr>
              <a:t> </a:t>
            </a:r>
            <a:r>
              <a:rPr lang="en-US" sz="2900" dirty="0" err="1">
                <a:solidFill>
                  <a:schemeClr val="tx1"/>
                </a:solidFill>
                <a:cs typeface="Times New Roman" pitchFamily="18" charset="0"/>
              </a:rPr>
              <a:t>године</a:t>
            </a:r>
            <a:r>
              <a:rPr lang="en-US" sz="2900" dirty="0">
                <a:solidFill>
                  <a:schemeClr val="tx1"/>
                </a:solidFill>
                <a:cs typeface="Times New Roman" pitchFamily="18" charset="0"/>
              </a:rPr>
              <a:t>. </a:t>
            </a:r>
            <a:endParaRPr lang="sr-Cyrl-BA" sz="2900" dirty="0">
              <a:solidFill>
                <a:schemeClr val="tx1"/>
              </a:solidFill>
              <a:cs typeface="Times New Roman" pitchFamily="18" charset="0"/>
            </a:endParaRPr>
          </a:p>
          <a:p>
            <a:pPr marL="457200" indent="-457200" algn="just">
              <a:lnSpc>
                <a:spcPct val="120000"/>
              </a:lnSpc>
              <a:buFont typeface="Wingdings" pitchFamily="2" charset="2"/>
              <a:buChar char="q"/>
              <a:defRPr/>
            </a:pPr>
            <a:endParaRPr lang="en-US" sz="2900" dirty="0">
              <a:solidFill>
                <a:schemeClr val="tx1"/>
              </a:solidFill>
              <a:cs typeface="Times New Roman" pitchFamily="18" charset="0"/>
            </a:endParaRPr>
          </a:p>
          <a:p>
            <a:pPr marL="0" indent="0">
              <a:lnSpc>
                <a:spcPct val="120000"/>
              </a:lnSpc>
              <a:buNone/>
              <a:defRPr/>
            </a:pPr>
            <a:r>
              <a:rPr lang="en-US" sz="2900" dirty="0" err="1">
                <a:solidFill>
                  <a:schemeClr val="tx1"/>
                </a:solidFill>
                <a:cs typeface="Times New Roman" pitchFamily="18" charset="0"/>
              </a:rPr>
              <a:t>Посебне</a:t>
            </a:r>
            <a:r>
              <a:rPr lang="en-US" sz="2900" dirty="0">
                <a:solidFill>
                  <a:schemeClr val="tx1"/>
                </a:solidFill>
                <a:cs typeface="Times New Roman" pitchFamily="18" charset="0"/>
              </a:rPr>
              <a:t> </a:t>
            </a:r>
            <a:r>
              <a:rPr lang="en-US" sz="2900" dirty="0" err="1">
                <a:solidFill>
                  <a:schemeClr val="tx1"/>
                </a:solidFill>
                <a:cs typeface="Times New Roman" pitchFamily="18" charset="0"/>
              </a:rPr>
              <a:t>сфере</a:t>
            </a:r>
            <a:r>
              <a:rPr lang="en-US" sz="2900" dirty="0">
                <a:solidFill>
                  <a:schemeClr val="tx1"/>
                </a:solidFill>
                <a:cs typeface="Times New Roman" pitchFamily="18" charset="0"/>
              </a:rPr>
              <a:t> </a:t>
            </a:r>
            <a:r>
              <a:rPr lang="en-US" sz="2900" dirty="0" err="1">
                <a:solidFill>
                  <a:schemeClr val="tx1"/>
                </a:solidFill>
                <a:cs typeface="Times New Roman" pitchFamily="18" charset="0"/>
              </a:rPr>
              <a:t>интересовања</a:t>
            </a:r>
            <a:r>
              <a:rPr lang="en-US" sz="2900" dirty="0">
                <a:solidFill>
                  <a:schemeClr val="tx1"/>
                </a:solidFill>
                <a:cs typeface="Times New Roman" pitchFamily="18" charset="0"/>
              </a:rPr>
              <a:t> </a:t>
            </a:r>
            <a:r>
              <a:rPr lang="en-US" sz="2900" dirty="0" err="1">
                <a:solidFill>
                  <a:schemeClr val="tx1"/>
                </a:solidFill>
                <a:cs typeface="Times New Roman" pitchFamily="18" charset="0"/>
              </a:rPr>
              <a:t>су</a:t>
            </a:r>
            <a:r>
              <a:rPr lang="en-US" sz="2900" dirty="0">
                <a:solidFill>
                  <a:schemeClr val="tx1"/>
                </a:solidFill>
                <a:cs typeface="Times New Roman" pitchFamily="18" charset="0"/>
              </a:rPr>
              <a:t>  </a:t>
            </a:r>
            <a:r>
              <a:rPr lang="en-US" sz="2900" dirty="0" err="1">
                <a:solidFill>
                  <a:schemeClr val="tx1"/>
                </a:solidFill>
                <a:cs typeface="Times New Roman" pitchFamily="18" charset="0"/>
              </a:rPr>
              <a:t>му</a:t>
            </a:r>
            <a:r>
              <a:rPr lang="en-US" sz="2900" dirty="0">
                <a:solidFill>
                  <a:schemeClr val="tx1"/>
                </a:solidFill>
                <a:cs typeface="Times New Roman" pitchFamily="18" charset="0"/>
              </a:rPr>
              <a:t> </a:t>
            </a:r>
            <a:r>
              <a:rPr lang="en-US" sz="2900" dirty="0" err="1">
                <a:solidFill>
                  <a:schemeClr val="tx1"/>
                </a:solidFill>
                <a:cs typeface="Times New Roman" pitchFamily="18" charset="0"/>
              </a:rPr>
              <a:t>биле</a:t>
            </a:r>
            <a:r>
              <a:rPr lang="en-US" sz="2900" dirty="0">
                <a:solidFill>
                  <a:schemeClr val="tx1"/>
                </a:solidFill>
                <a:cs typeface="Times New Roman" pitchFamily="18" charset="0"/>
              </a:rPr>
              <a:t> </a:t>
            </a:r>
            <a:r>
              <a:rPr lang="en-US" sz="2900" dirty="0" err="1">
                <a:solidFill>
                  <a:schemeClr val="tx1"/>
                </a:solidFill>
                <a:cs typeface="Times New Roman" pitchFamily="18" charset="0"/>
              </a:rPr>
              <a:t>логика</a:t>
            </a:r>
            <a:r>
              <a:rPr lang="en-US" sz="2900" dirty="0">
                <a:solidFill>
                  <a:schemeClr val="tx1"/>
                </a:solidFill>
                <a:cs typeface="Times New Roman" pitchFamily="18" charset="0"/>
              </a:rPr>
              <a:t> и </a:t>
            </a:r>
            <a:r>
              <a:rPr lang="en-US" sz="2900" dirty="0" err="1">
                <a:solidFill>
                  <a:schemeClr val="tx1"/>
                </a:solidFill>
                <a:cs typeface="Times New Roman" pitchFamily="18" charset="0"/>
              </a:rPr>
              <a:t>метафизика</a:t>
            </a:r>
            <a:r>
              <a:rPr lang="en-US" sz="2900" dirty="0">
                <a:solidFill>
                  <a:schemeClr val="tx1"/>
                </a:solidFill>
                <a:cs typeface="Times New Roman" pitchFamily="18" charset="0"/>
              </a:rPr>
              <a:t>, </a:t>
            </a:r>
            <a:r>
              <a:rPr lang="en-US" sz="2900" dirty="0" err="1">
                <a:solidFill>
                  <a:schemeClr val="tx1"/>
                </a:solidFill>
                <a:cs typeface="Times New Roman" pitchFamily="18" charset="0"/>
              </a:rPr>
              <a:t>али</a:t>
            </a:r>
            <a:r>
              <a:rPr lang="en-US" sz="2900" dirty="0">
                <a:solidFill>
                  <a:schemeClr val="tx1"/>
                </a:solidFill>
                <a:cs typeface="Times New Roman" pitchFamily="18" charset="0"/>
              </a:rPr>
              <a:t> </a:t>
            </a:r>
            <a:r>
              <a:rPr lang="en-US" sz="2900" dirty="0" err="1">
                <a:solidFill>
                  <a:schemeClr val="tx1"/>
                </a:solidFill>
                <a:cs typeface="Times New Roman" pitchFamily="18" charset="0"/>
              </a:rPr>
              <a:t>је</a:t>
            </a:r>
            <a:r>
              <a:rPr lang="en-US" sz="2900" dirty="0">
                <a:solidFill>
                  <a:schemeClr val="tx1"/>
                </a:solidFill>
                <a:cs typeface="Times New Roman" pitchFamily="18" charset="0"/>
              </a:rPr>
              <a:t> </a:t>
            </a:r>
            <a:r>
              <a:rPr lang="en-US" sz="2900" dirty="0" err="1">
                <a:solidFill>
                  <a:schemeClr val="tx1"/>
                </a:solidFill>
                <a:cs typeface="Times New Roman" pitchFamily="18" charset="0"/>
              </a:rPr>
              <a:t>своје</a:t>
            </a:r>
            <a:r>
              <a:rPr lang="en-US" sz="2900" dirty="0">
                <a:solidFill>
                  <a:schemeClr val="tx1"/>
                </a:solidFill>
                <a:cs typeface="Times New Roman" pitchFamily="18" charset="0"/>
              </a:rPr>
              <a:t>  </a:t>
            </a:r>
            <a:r>
              <a:rPr lang="en-US" sz="2900" dirty="0" err="1">
                <a:solidFill>
                  <a:schemeClr val="tx1"/>
                </a:solidFill>
                <a:cs typeface="Times New Roman" pitchFamily="18" charset="0"/>
              </a:rPr>
              <a:t>професоре</a:t>
            </a:r>
            <a:r>
              <a:rPr lang="en-US" sz="2900" dirty="0">
                <a:solidFill>
                  <a:schemeClr val="tx1"/>
                </a:solidFill>
                <a:cs typeface="Times New Roman" pitchFamily="18" charset="0"/>
              </a:rPr>
              <a:t> </a:t>
            </a:r>
            <a:r>
              <a:rPr lang="en-US" sz="2900" dirty="0" err="1">
                <a:solidFill>
                  <a:schemeClr val="tx1"/>
                </a:solidFill>
                <a:cs typeface="Times New Roman" pitchFamily="18" charset="0"/>
              </a:rPr>
              <a:t>брзо</a:t>
            </a:r>
            <a:r>
              <a:rPr lang="en-US" sz="2900" dirty="0">
                <a:solidFill>
                  <a:schemeClr val="tx1"/>
                </a:solidFill>
                <a:cs typeface="Times New Roman" pitchFamily="18" charset="0"/>
              </a:rPr>
              <a:t> «</a:t>
            </a:r>
            <a:r>
              <a:rPr lang="en-US" sz="2900" dirty="0" err="1">
                <a:solidFill>
                  <a:schemeClr val="tx1"/>
                </a:solidFill>
                <a:cs typeface="Times New Roman" pitchFamily="18" charset="0"/>
              </a:rPr>
              <a:t>претицао</a:t>
            </a:r>
            <a:r>
              <a:rPr lang="en-US" sz="2900" dirty="0">
                <a:solidFill>
                  <a:schemeClr val="tx1"/>
                </a:solidFill>
                <a:cs typeface="Times New Roman" pitchFamily="18" charset="0"/>
              </a:rPr>
              <a:t>» </a:t>
            </a:r>
            <a:r>
              <a:rPr lang="en-US" sz="2900" dirty="0" err="1">
                <a:solidFill>
                  <a:schemeClr val="tx1"/>
                </a:solidFill>
                <a:cs typeface="Times New Roman" pitchFamily="18" charset="0"/>
              </a:rPr>
              <a:t>знањем</a:t>
            </a:r>
            <a:r>
              <a:rPr lang="en-US" sz="2900" dirty="0">
                <a:solidFill>
                  <a:schemeClr val="tx1"/>
                </a:solidFill>
                <a:cs typeface="Times New Roman" pitchFamily="18" charset="0"/>
              </a:rPr>
              <a:t>, </a:t>
            </a:r>
            <a:r>
              <a:rPr lang="en-US" sz="2900" dirty="0" err="1">
                <a:solidFill>
                  <a:schemeClr val="tx1"/>
                </a:solidFill>
                <a:cs typeface="Times New Roman" pitchFamily="18" charset="0"/>
              </a:rPr>
              <a:t>због</a:t>
            </a:r>
            <a:r>
              <a:rPr lang="en-US" sz="2900" dirty="0">
                <a:solidFill>
                  <a:schemeClr val="tx1"/>
                </a:solidFill>
                <a:cs typeface="Times New Roman" pitchFamily="18" charset="0"/>
              </a:rPr>
              <a:t> </a:t>
            </a:r>
            <a:r>
              <a:rPr lang="en-US" sz="2900" dirty="0" err="1">
                <a:solidFill>
                  <a:schemeClr val="tx1"/>
                </a:solidFill>
                <a:cs typeface="Times New Roman" pitchFamily="18" charset="0"/>
              </a:rPr>
              <a:t>чега</a:t>
            </a:r>
            <a:r>
              <a:rPr lang="en-US" sz="2900" dirty="0">
                <a:solidFill>
                  <a:schemeClr val="tx1"/>
                </a:solidFill>
                <a:cs typeface="Times New Roman" pitchFamily="18" charset="0"/>
              </a:rPr>
              <a:t> </a:t>
            </a:r>
            <a:r>
              <a:rPr lang="en-US" sz="2900" dirty="0" err="1">
                <a:solidFill>
                  <a:schemeClr val="tx1"/>
                </a:solidFill>
                <a:cs typeface="Times New Roman" pitchFamily="18" charset="0"/>
              </a:rPr>
              <a:t>је</a:t>
            </a:r>
            <a:r>
              <a:rPr lang="en-US" sz="2900" dirty="0">
                <a:solidFill>
                  <a:schemeClr val="tx1"/>
                </a:solidFill>
                <a:cs typeface="Times New Roman" pitchFamily="18" charset="0"/>
              </a:rPr>
              <a:t>  </a:t>
            </a:r>
            <a:r>
              <a:rPr lang="en-US" sz="2900" dirty="0" err="1">
                <a:solidFill>
                  <a:schemeClr val="tx1"/>
                </a:solidFill>
                <a:cs typeface="Times New Roman" pitchFamily="18" charset="0"/>
              </a:rPr>
              <a:t>наставио</a:t>
            </a:r>
            <a:r>
              <a:rPr lang="en-US" sz="2900" dirty="0">
                <a:solidFill>
                  <a:schemeClr val="tx1"/>
                </a:solidFill>
                <a:cs typeface="Times New Roman" pitchFamily="18" charset="0"/>
              </a:rPr>
              <a:t> </a:t>
            </a:r>
            <a:r>
              <a:rPr lang="en-US" sz="2900" dirty="0" err="1">
                <a:solidFill>
                  <a:schemeClr val="tx1"/>
                </a:solidFill>
                <a:cs typeface="Times New Roman" pitchFamily="18" charset="0"/>
              </a:rPr>
              <a:t>сам</a:t>
            </a:r>
            <a:r>
              <a:rPr lang="en-US" sz="2900" dirty="0">
                <a:solidFill>
                  <a:schemeClr val="tx1"/>
                </a:solidFill>
                <a:cs typeface="Times New Roman" pitchFamily="18" charset="0"/>
              </a:rPr>
              <a:t> </a:t>
            </a:r>
            <a:r>
              <a:rPr lang="en-US" sz="2900" dirty="0" err="1">
                <a:solidFill>
                  <a:schemeClr val="tx1"/>
                </a:solidFill>
                <a:cs typeface="Times New Roman" pitchFamily="18" charset="0"/>
              </a:rPr>
              <a:t>да</a:t>
            </a:r>
            <a:r>
              <a:rPr lang="en-US" sz="2900" dirty="0">
                <a:solidFill>
                  <a:schemeClr val="tx1"/>
                </a:solidFill>
                <a:cs typeface="Times New Roman" pitchFamily="18" charset="0"/>
              </a:rPr>
              <a:t> </a:t>
            </a:r>
            <a:r>
              <a:rPr lang="en-US" sz="2900" dirty="0" err="1">
                <a:solidFill>
                  <a:schemeClr val="tx1"/>
                </a:solidFill>
                <a:cs typeface="Times New Roman" pitchFamily="18" charset="0"/>
              </a:rPr>
              <a:t>се</a:t>
            </a:r>
            <a:r>
              <a:rPr lang="en-US" sz="2900" dirty="0">
                <a:solidFill>
                  <a:schemeClr val="tx1"/>
                </a:solidFill>
                <a:cs typeface="Times New Roman" pitchFamily="18" charset="0"/>
              </a:rPr>
              <a:t> </a:t>
            </a:r>
            <a:r>
              <a:rPr lang="en-US" sz="2900" dirty="0" err="1">
                <a:solidFill>
                  <a:schemeClr val="tx1"/>
                </a:solidFill>
                <a:cs typeface="Times New Roman" pitchFamily="18" charset="0"/>
              </a:rPr>
              <a:t>образује</a:t>
            </a:r>
            <a:r>
              <a:rPr lang="en-US" sz="2900" dirty="0">
                <a:solidFill>
                  <a:schemeClr val="tx1"/>
                </a:solidFill>
                <a:cs typeface="Times New Roman" pitchFamily="18" charset="0"/>
              </a:rPr>
              <a:t>. </a:t>
            </a:r>
            <a:r>
              <a:rPr lang="en-US" sz="2900" dirty="0" err="1">
                <a:solidFill>
                  <a:schemeClr val="tx1"/>
                </a:solidFill>
                <a:cs typeface="Times New Roman" pitchFamily="18" charset="0"/>
              </a:rPr>
              <a:t>Између</a:t>
            </a:r>
            <a:r>
              <a:rPr lang="en-US" sz="2900" dirty="0">
                <a:solidFill>
                  <a:schemeClr val="tx1"/>
                </a:solidFill>
                <a:cs typeface="Times New Roman" pitchFamily="18" charset="0"/>
              </a:rPr>
              <a:t> </a:t>
            </a:r>
            <a:r>
              <a:rPr lang="en-US" sz="2900" dirty="0" err="1">
                <a:solidFill>
                  <a:schemeClr val="tx1"/>
                </a:solidFill>
                <a:cs typeface="Times New Roman" pitchFamily="18" charset="0"/>
              </a:rPr>
              <a:t>осталог</a:t>
            </a:r>
            <a:r>
              <a:rPr lang="en-US" sz="2900" dirty="0">
                <a:solidFill>
                  <a:schemeClr val="tx1"/>
                </a:solidFill>
                <a:cs typeface="Times New Roman" pitchFamily="18" charset="0"/>
              </a:rPr>
              <a:t>, у  </a:t>
            </a:r>
            <a:r>
              <a:rPr lang="en-US" sz="2900" dirty="0" err="1">
                <a:solidFill>
                  <a:schemeClr val="tx1"/>
                </a:solidFill>
                <a:cs typeface="Times New Roman" pitchFamily="18" charset="0"/>
              </a:rPr>
              <a:t>потпуности</a:t>
            </a:r>
            <a:r>
              <a:rPr lang="en-US" sz="2900" dirty="0">
                <a:solidFill>
                  <a:schemeClr val="tx1"/>
                </a:solidFill>
                <a:cs typeface="Times New Roman" pitchFamily="18" charset="0"/>
              </a:rPr>
              <a:t> </a:t>
            </a:r>
            <a:r>
              <a:rPr lang="en-US" sz="2900" dirty="0" err="1">
                <a:solidFill>
                  <a:schemeClr val="tx1"/>
                </a:solidFill>
                <a:cs typeface="Times New Roman" pitchFamily="18" charset="0"/>
              </a:rPr>
              <a:t>је</a:t>
            </a:r>
            <a:r>
              <a:rPr lang="en-US" sz="2900" dirty="0">
                <a:solidFill>
                  <a:schemeClr val="tx1"/>
                </a:solidFill>
                <a:cs typeface="Times New Roman" pitchFamily="18" charset="0"/>
              </a:rPr>
              <a:t> </a:t>
            </a:r>
            <a:r>
              <a:rPr lang="en-US" sz="2900" dirty="0" err="1">
                <a:solidFill>
                  <a:schemeClr val="tx1"/>
                </a:solidFill>
                <a:cs typeface="Times New Roman" pitchFamily="18" charset="0"/>
              </a:rPr>
              <a:t>изучио</a:t>
            </a:r>
            <a:r>
              <a:rPr lang="en-US" sz="2900" dirty="0">
                <a:solidFill>
                  <a:schemeClr val="tx1"/>
                </a:solidFill>
                <a:cs typeface="Times New Roman" pitchFamily="18" charset="0"/>
              </a:rPr>
              <a:t> </a:t>
            </a:r>
            <a:r>
              <a:rPr lang="en-US" sz="2900" dirty="0" err="1">
                <a:solidFill>
                  <a:schemeClr val="tx1"/>
                </a:solidFill>
                <a:cs typeface="Times New Roman" pitchFamily="18" charset="0"/>
              </a:rPr>
              <a:t>исламски</a:t>
            </a:r>
            <a:r>
              <a:rPr lang="en-US" sz="2900" dirty="0">
                <a:solidFill>
                  <a:schemeClr val="tx1"/>
                </a:solidFill>
                <a:cs typeface="Times New Roman" pitchFamily="18" charset="0"/>
              </a:rPr>
              <a:t> </a:t>
            </a:r>
            <a:r>
              <a:rPr lang="en-US" sz="2900" dirty="0" err="1">
                <a:solidFill>
                  <a:schemeClr val="tx1"/>
                </a:solidFill>
                <a:cs typeface="Times New Roman" pitchFamily="18" charset="0"/>
              </a:rPr>
              <a:t>закон</a:t>
            </a:r>
            <a:r>
              <a:rPr lang="en-US" sz="2900" dirty="0">
                <a:solidFill>
                  <a:schemeClr val="tx1"/>
                </a:solidFill>
                <a:cs typeface="Times New Roman" pitchFamily="18" charset="0"/>
              </a:rPr>
              <a:t>.</a:t>
            </a:r>
            <a:br>
              <a:rPr lang="en-US" sz="2900" dirty="0">
                <a:solidFill>
                  <a:schemeClr val="tx1"/>
                </a:solidFill>
                <a:cs typeface="Times New Roman" pitchFamily="18" charset="0"/>
              </a:rPr>
            </a:br>
            <a:r>
              <a:rPr lang="sr-Cyrl-CS" sz="800" dirty="0">
                <a:solidFill>
                  <a:schemeClr val="tx1">
                    <a:lumMod val="65000"/>
                    <a:lumOff val="35000"/>
                  </a:schemeClr>
                </a:solidFill>
                <a:latin typeface="Times New Roman" pitchFamily="18" charset="0"/>
                <a:cs typeface="Times New Roman" pitchFamily="18" charset="0"/>
              </a:rPr>
              <a:t/>
            </a:r>
            <a:br>
              <a:rPr lang="sr-Cyrl-CS" sz="800" dirty="0">
                <a:solidFill>
                  <a:schemeClr val="tx1">
                    <a:lumMod val="65000"/>
                    <a:lumOff val="35000"/>
                  </a:schemeClr>
                </a:solidFill>
                <a:latin typeface="Times New Roman" pitchFamily="18" charset="0"/>
                <a:cs typeface="Times New Roman" pitchFamily="18" charset="0"/>
              </a:rPr>
            </a:br>
            <a:endParaRPr lang="sr-Cyrl-CS" sz="800" dirty="0">
              <a:solidFill>
                <a:schemeClr val="tx1">
                  <a:lumMod val="65000"/>
                  <a:lumOff val="35000"/>
                </a:schemeClr>
              </a:solidFill>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xmlns="" val="3194016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ru-RU" dirty="0"/>
              <a:t>Стечено знање је радо преносио и примењивао.  </a:t>
            </a:r>
          </a:p>
          <a:p>
            <a:pPr algn="just"/>
            <a:r>
              <a:rPr lang="ru-RU" dirty="0"/>
              <a:t>Након што је излечио принца Нух Ибн  Мансура, омогућен му је приступ  краљевској библиотеци, па се тако  наставило његово «самошколовање». </a:t>
            </a:r>
          </a:p>
          <a:p>
            <a:pPr algn="just"/>
            <a:r>
              <a:rPr lang="ru-RU" dirty="0"/>
              <a:t>До 21. године је проучио скоро све што му  је од научних знања било доступно, тако да је заслужено стекао репутацију  интелектуалца и угледног доктора.  </a:t>
            </a:r>
          </a:p>
          <a:p>
            <a:pPr algn="just"/>
            <a:r>
              <a:rPr lang="ru-RU" dirty="0"/>
              <a:t>Дуго је био научни саветник локалног  владара града Есхафана.</a:t>
            </a:r>
            <a:endParaRPr lang="en-US" dirty="0"/>
          </a:p>
        </p:txBody>
      </p:sp>
    </p:spTree>
    <p:extLst>
      <p:ext uri="{BB962C8B-B14F-4D97-AF65-F5344CB8AC3E}">
        <p14:creationId xmlns:p14="http://schemas.microsoft.com/office/powerpoint/2010/main" xmlns="" val="224986666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ru-RU" dirty="0"/>
              <a:t>Авицена се сматра оцем модерне медицине и  клиничке фармакологије - нарочито због </a:t>
            </a:r>
            <a:r>
              <a:rPr lang="ru-RU" dirty="0" smtClean="0"/>
              <a:t>инсистирања </a:t>
            </a:r>
            <a:r>
              <a:rPr lang="ru-RU" dirty="0"/>
              <a:t>на систематичном експериментисању и квантификовању резултата, али и због тога што је </a:t>
            </a:r>
            <a:r>
              <a:rPr lang="ru-RU" dirty="0" smtClean="0"/>
              <a:t>установио </a:t>
            </a:r>
            <a:r>
              <a:rPr lang="ru-RU" dirty="0"/>
              <a:t>заразну природу инфективних  болести, посебно туберкулозе и увео прве  </a:t>
            </a:r>
            <a:r>
              <a:rPr lang="ru-RU" dirty="0" smtClean="0"/>
              <a:t>карантине.</a:t>
            </a:r>
            <a:endParaRPr lang="ru-RU" dirty="0"/>
          </a:p>
          <a:p>
            <a:pPr algn="just"/>
            <a:r>
              <a:rPr lang="ru-RU" dirty="0"/>
              <a:t>Написао је сјајне студије о оку и болестима ока  (зачеци офталмологије</a:t>
            </a:r>
            <a:r>
              <a:rPr lang="ru-RU" dirty="0" smtClean="0"/>
              <a:t>), критички </a:t>
            </a:r>
            <a:r>
              <a:rPr lang="ru-RU" dirty="0"/>
              <a:t>осврт о малим богињама и </a:t>
            </a:r>
            <a:r>
              <a:rPr lang="ru-RU" dirty="0" smtClean="0"/>
              <a:t>заушкама, урадио </a:t>
            </a:r>
            <a:r>
              <a:rPr lang="ru-RU" dirty="0"/>
              <a:t>опсежну и веома прецизну студију о  шећерној болести и дијететици, </a:t>
            </a:r>
            <a:r>
              <a:rPr lang="ru-RU" dirty="0" smtClean="0"/>
              <a:t> поставио </a:t>
            </a:r>
            <a:r>
              <a:rPr lang="ru-RU" dirty="0"/>
              <a:t>на ноге неуропсихијатрију. </a:t>
            </a:r>
            <a:endParaRPr lang="en-US" dirty="0"/>
          </a:p>
        </p:txBody>
      </p:sp>
    </p:spTree>
    <p:extLst>
      <p:ext uri="{BB962C8B-B14F-4D97-AF65-F5344CB8AC3E}">
        <p14:creationId xmlns:p14="http://schemas.microsoft.com/office/powerpoint/2010/main" xmlns="" val="11182991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ru-RU" dirty="0"/>
              <a:t>Анализирао је факторе ризика болести, </a:t>
            </a:r>
          </a:p>
          <a:p>
            <a:r>
              <a:rPr lang="ru-RU" dirty="0"/>
              <a:t>Установио појам и значење синдрома, </a:t>
            </a:r>
          </a:p>
          <a:p>
            <a:r>
              <a:rPr lang="ru-RU" dirty="0"/>
              <a:t>Вршио контролисане студије, </a:t>
            </a:r>
          </a:p>
          <a:p>
            <a:r>
              <a:rPr lang="ru-RU" dirty="0"/>
              <a:t>Размишљао је много испред свог времена, нарочито о:</a:t>
            </a:r>
          </a:p>
          <a:p>
            <a:r>
              <a:rPr lang="ru-RU" dirty="0"/>
              <a:t>Болестима срца и лековима против њих,  </a:t>
            </a:r>
          </a:p>
          <a:p>
            <a:r>
              <a:rPr lang="ru-RU" dirty="0"/>
              <a:t>Болестима које се преносе сексуалним контактом,</a:t>
            </a:r>
          </a:p>
          <a:p>
            <a:r>
              <a:rPr lang="ru-RU" dirty="0"/>
              <a:t>Болестима коже и нервним отровима, </a:t>
            </a:r>
          </a:p>
          <a:p>
            <a:r>
              <a:rPr lang="ru-RU" dirty="0"/>
              <a:t>Чак је «стигао» да препозна антисептичко својство вина и лековитост минералних вода.</a:t>
            </a:r>
            <a:br>
              <a:rPr lang="ru-RU" dirty="0"/>
            </a:br>
            <a:r>
              <a:rPr lang="ru-RU" dirty="0"/>
              <a:t/>
            </a:r>
            <a:br>
              <a:rPr lang="ru-RU" dirty="0"/>
            </a:br>
            <a:endParaRPr lang="en-US" dirty="0"/>
          </a:p>
        </p:txBody>
      </p:sp>
    </p:spTree>
    <p:extLst>
      <p:ext uri="{BB962C8B-B14F-4D97-AF65-F5344CB8AC3E}">
        <p14:creationId xmlns:p14="http://schemas.microsoft.com/office/powerpoint/2010/main" xmlns="" val="8338379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0" indent="0">
              <a:buNone/>
            </a:pPr>
            <a:r>
              <a:rPr lang="ru-RU" dirty="0"/>
              <a:t>Најпознатија дела су му</a:t>
            </a:r>
            <a:r>
              <a:rPr lang="ru-RU" dirty="0" smtClean="0"/>
              <a:t>:</a:t>
            </a:r>
            <a:endParaRPr lang="ru-RU" dirty="0"/>
          </a:p>
          <a:p>
            <a:r>
              <a:rPr lang="ru-RU" dirty="0">
                <a:solidFill>
                  <a:srgbClr val="FF0000"/>
                </a:solidFill>
              </a:rPr>
              <a:t>Књига исцељења </a:t>
            </a:r>
            <a:r>
              <a:rPr lang="ru-RU" dirty="0"/>
              <a:t>- својеврсна енциклопедија филозофије и науке и </a:t>
            </a:r>
          </a:p>
          <a:p>
            <a:r>
              <a:rPr lang="ru-RU" dirty="0">
                <a:solidFill>
                  <a:srgbClr val="FF0000"/>
                </a:solidFill>
              </a:rPr>
              <a:t>Канон медицине </a:t>
            </a:r>
            <a:r>
              <a:rPr lang="ru-RU" dirty="0"/>
              <a:t>- најпопуларнија књига о медицини свих времена, која је до данас остала неизоставни део свих великих универзитетских библиотека. </a:t>
            </a:r>
          </a:p>
          <a:p>
            <a:r>
              <a:rPr lang="ru-RU" dirty="0"/>
              <a:t>Медицински систем који је Авицена предложио, дуго је био стандард лечења у Европи и на Блиском Истоку.</a:t>
            </a:r>
            <a:br>
              <a:rPr lang="ru-RU" dirty="0"/>
            </a:br>
            <a:endParaRPr lang="ru-RU" dirty="0"/>
          </a:p>
          <a:p>
            <a:endParaRPr lang="en-US" dirty="0"/>
          </a:p>
        </p:txBody>
      </p:sp>
    </p:spTree>
    <p:extLst>
      <p:ext uri="{BB962C8B-B14F-4D97-AF65-F5344CB8AC3E}">
        <p14:creationId xmlns:p14="http://schemas.microsoft.com/office/powerpoint/2010/main" xmlns="" val="278996817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CS" b="1" dirty="0">
                <a:hlinkClick r:id="rId2" tooltip="Avicenna - Canon of Medicine.jpg"/>
              </a:rPr>
              <a:t>Avicenna Canon of Medicine </a:t>
            </a:r>
            <a:r>
              <a:rPr lang="sr-Latn-CS" b="1" dirty="0"/>
              <a:t> </a:t>
            </a:r>
            <a:r>
              <a:rPr lang="en-US" b="1" dirty="0"/>
              <a:t/>
            </a:r>
            <a:br>
              <a:rPr lang="en-US" b="1" dirty="0"/>
            </a:br>
            <a:endParaRPr lang="en-US" dirty="0"/>
          </a:p>
        </p:txBody>
      </p:sp>
      <p:pic>
        <p:nvPicPr>
          <p:cNvPr id="4" name="Picture 4" descr="Слика:Avicenna - Canon of Medicine.jpg">
            <a:hlinkClick r:id="rId2"/>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315968" y="1907177"/>
            <a:ext cx="3364992" cy="4261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31517338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1" y="2462784"/>
            <a:ext cx="9601196" cy="3413084"/>
          </a:xfrm>
        </p:spPr>
        <p:txBody>
          <a:bodyPr>
            <a:normAutofit fontScale="85000" lnSpcReduction="10000"/>
          </a:bodyPr>
          <a:lstStyle/>
          <a:p>
            <a:pPr marL="0" indent="0" algn="just">
              <a:buNone/>
            </a:pPr>
            <a:r>
              <a:rPr lang="ru-RU" dirty="0"/>
              <a:t>Уџбеник </a:t>
            </a:r>
            <a:r>
              <a:rPr lang="ru-RU" dirty="0" smtClean="0"/>
              <a:t>медицине - Авиценина </a:t>
            </a:r>
            <a:r>
              <a:rPr lang="ru-RU" dirty="0"/>
              <a:t>књига Канон медицине је прва књига у којој се </a:t>
            </a:r>
            <a:r>
              <a:rPr lang="ru-RU" dirty="0" smtClean="0"/>
              <a:t>описује: </a:t>
            </a:r>
            <a:endParaRPr lang="ru-RU" dirty="0"/>
          </a:p>
          <a:p>
            <a:pPr algn="just"/>
            <a:r>
              <a:rPr lang="ru-RU" dirty="0"/>
              <a:t>експериментални приступ медицини, уз објашњење употребе контролисаних студија и тестова ефикасности, као и принципа тестирања новог лека и лековитих средстава, што представља основу клиничке фармакологије. </a:t>
            </a:r>
          </a:p>
          <a:p>
            <a:pPr algn="just"/>
            <a:r>
              <a:rPr lang="ru-RU" dirty="0" smtClean="0"/>
              <a:t>веома </a:t>
            </a:r>
            <a:r>
              <a:rPr lang="ru-RU" dirty="0"/>
              <a:t>прецизно описао халуцинације, несаницу, манију, кошмаре, меланхолију, заборавност, фобије, епилепсију, парализе, шлог, вртоглавицу и тремор - у делу о психичким болестима. </a:t>
            </a:r>
          </a:p>
          <a:p>
            <a:r>
              <a:rPr lang="ru-RU" dirty="0"/>
              <a:t>Књига је доживела тридесет издања и до 18. века је била незаобилазни уџбеник медицине.</a:t>
            </a:r>
            <a:br>
              <a:rPr lang="ru-RU" dirty="0"/>
            </a:br>
            <a:endParaRPr lang="en-US" dirty="0"/>
          </a:p>
        </p:txBody>
      </p:sp>
    </p:spTree>
    <p:extLst>
      <p:ext uri="{BB962C8B-B14F-4D97-AF65-F5344CB8AC3E}">
        <p14:creationId xmlns:p14="http://schemas.microsoft.com/office/powerpoint/2010/main" xmlns="" val="1216795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ru-RU" dirty="0" smtClean="0"/>
              <a:t>Авицена </a:t>
            </a:r>
            <a:r>
              <a:rPr lang="ru-RU" dirty="0"/>
              <a:t>се није задовољавао површним  сазнањем, већ је тежио да допре до саме суштине,  да докучи макар основне закономерности. </a:t>
            </a:r>
          </a:p>
          <a:p>
            <a:r>
              <a:rPr lang="ru-RU" dirty="0"/>
              <a:t>Никада није одустајао, било да је реч о  Аристотеловој метафизици или практичном  проблему из свакодневног живота. </a:t>
            </a:r>
          </a:p>
          <a:p>
            <a:r>
              <a:rPr lang="ru-RU" dirty="0"/>
              <a:t>Сатима би мозгао, а онда тражио одговоре у  молитви. </a:t>
            </a:r>
          </a:p>
          <a:p>
            <a:r>
              <a:rPr lang="ru-RU" dirty="0"/>
              <a:t>Некада би се касно ноћу враћао нерешеном  проблему, а јутро дочекао победоносно, са  откривеним решењем - које би несебично делио са другима, или га примењивао за њихово добро.</a:t>
            </a:r>
            <a:br>
              <a:rPr lang="ru-RU" dirty="0"/>
            </a:br>
            <a:endParaRPr lang="en-US" dirty="0"/>
          </a:p>
        </p:txBody>
      </p:sp>
    </p:spTree>
    <p:extLst>
      <p:ext uri="{BB962C8B-B14F-4D97-AF65-F5344CB8AC3E}">
        <p14:creationId xmlns:p14="http://schemas.microsoft.com/office/powerpoint/2010/main" xmlns="" val="33810501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1" y="926592"/>
            <a:ext cx="9601196" cy="4949276"/>
          </a:xfrm>
        </p:spPr>
        <p:txBody>
          <a:bodyPr>
            <a:normAutofit/>
          </a:bodyPr>
          <a:lstStyle/>
          <a:p>
            <a:pPr marL="0" indent="0">
              <a:buNone/>
            </a:pPr>
            <a:r>
              <a:rPr lang="sr-Cyrl-RS" dirty="0"/>
              <a:t>Гране Ајурведа медицине су:</a:t>
            </a:r>
          </a:p>
          <a:p>
            <a:r>
              <a:rPr lang="sr-Cyrl-RS" dirty="0"/>
              <a:t>Интерна медицина </a:t>
            </a:r>
            <a:r>
              <a:rPr lang="sr-Cyrl-RS" i="1" dirty="0"/>
              <a:t>(Каја Ћикитса)</a:t>
            </a:r>
            <a:r>
              <a:rPr lang="sr-Cyrl-RS" dirty="0"/>
              <a:t>,</a:t>
            </a:r>
          </a:p>
          <a:p>
            <a:r>
              <a:rPr lang="sr-Cyrl-RS" dirty="0"/>
              <a:t>Педијатрија </a:t>
            </a:r>
            <a:r>
              <a:rPr lang="sr-Cyrl-RS" i="1" dirty="0"/>
              <a:t>(Каумара Брхитја)</a:t>
            </a:r>
            <a:r>
              <a:rPr lang="sr-Cyrl-RS" dirty="0"/>
              <a:t>,</a:t>
            </a:r>
          </a:p>
          <a:p>
            <a:r>
              <a:rPr lang="sr-Cyrl-RS" dirty="0"/>
              <a:t>Психијатрија </a:t>
            </a:r>
            <a:r>
              <a:rPr lang="sr-Cyrl-RS" i="1" dirty="0"/>
              <a:t>(Бхута Видја)</a:t>
            </a:r>
            <a:r>
              <a:rPr lang="sr-Cyrl-RS" dirty="0"/>
              <a:t>,</a:t>
            </a:r>
          </a:p>
          <a:p>
            <a:r>
              <a:rPr lang="sr-Cyrl-RS" dirty="0"/>
              <a:t>Оториноларингологија и офталмологија </a:t>
            </a:r>
            <a:r>
              <a:rPr lang="sr-Cyrl-RS" i="1" dirty="0"/>
              <a:t>(Шалакја Тантра)</a:t>
            </a:r>
            <a:r>
              <a:rPr lang="sr-Cyrl-RS" dirty="0"/>
              <a:t>,</a:t>
            </a:r>
          </a:p>
          <a:p>
            <a:r>
              <a:rPr lang="sr-Cyrl-RS" dirty="0"/>
              <a:t>Хирургија </a:t>
            </a:r>
            <a:r>
              <a:rPr lang="sr-Cyrl-RS" i="1" dirty="0"/>
              <a:t>(Шаља Тантра)</a:t>
            </a:r>
            <a:r>
              <a:rPr lang="sr-Cyrl-RS" dirty="0"/>
              <a:t>,</a:t>
            </a:r>
          </a:p>
          <a:p>
            <a:r>
              <a:rPr lang="sr-Cyrl-RS" dirty="0"/>
              <a:t>Токсикологија </a:t>
            </a:r>
            <a:r>
              <a:rPr lang="sr-Cyrl-RS" i="1" dirty="0"/>
              <a:t>(Агада Тантра)</a:t>
            </a:r>
            <a:r>
              <a:rPr lang="sr-Cyrl-RS" dirty="0"/>
              <a:t>,</a:t>
            </a:r>
          </a:p>
          <a:p>
            <a:r>
              <a:rPr lang="sr-Cyrl-RS" dirty="0"/>
              <a:t>Геријатрија </a:t>
            </a:r>
            <a:r>
              <a:rPr lang="sr-Cyrl-RS" i="1" dirty="0"/>
              <a:t>(Расајана, Тантра)</a:t>
            </a:r>
            <a:r>
              <a:rPr lang="sr-Cyrl-RS" dirty="0"/>
              <a:t>,</a:t>
            </a:r>
          </a:p>
          <a:p>
            <a:r>
              <a:rPr lang="sr-Cyrl-RS" dirty="0"/>
              <a:t>Еугеника и афродизијаци </a:t>
            </a:r>
            <a:r>
              <a:rPr lang="sr-Cyrl-RS" i="1" dirty="0"/>
              <a:t>(Вађекарана Тантра)</a:t>
            </a:r>
            <a:r>
              <a:rPr lang="sr-Cyrl-RS" dirty="0"/>
              <a:t>.</a:t>
            </a:r>
          </a:p>
          <a:p>
            <a:endParaRPr lang="en-US" dirty="0"/>
          </a:p>
        </p:txBody>
      </p:sp>
    </p:spTree>
    <p:extLst>
      <p:ext uri="{BB962C8B-B14F-4D97-AF65-F5344CB8AC3E}">
        <p14:creationId xmlns:p14="http://schemas.microsoft.com/office/powerpoint/2010/main" xmlns="" val="317991531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xmlns="" val="183016280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71017" y="999744"/>
            <a:ext cx="9601196" cy="4717628"/>
          </a:xfrm>
        </p:spPr>
        <p:txBody>
          <a:bodyPr/>
          <a:lstStyle/>
          <a:p>
            <a:pPr algn="just"/>
            <a:r>
              <a:rPr lang="ru-RU" dirty="0"/>
              <a:t>Абул Касим, који је живео у 10. </a:t>
            </a:r>
            <a:r>
              <a:rPr lang="ru-RU" dirty="0" smtClean="0"/>
              <a:t>веку</a:t>
            </a:r>
            <a:r>
              <a:rPr lang="ru-RU" dirty="0"/>
              <a:t> и радио у Андалузији, био је најпознатији арапски хирург, који је своја искуства описао у приручнику за целокупну медицину </a:t>
            </a:r>
            <a:r>
              <a:rPr lang="ru-RU" i="1" dirty="0"/>
              <a:t>Ал-Тасриф</a:t>
            </a:r>
            <a:r>
              <a:rPr lang="ru-RU" dirty="0"/>
              <a:t>.</a:t>
            </a:r>
          </a:p>
          <a:p>
            <a:pPr marL="0" indent="0">
              <a:buNone/>
            </a:pPr>
            <a:endParaRPr lang="en-US" dirty="0"/>
          </a:p>
        </p:txBody>
      </p:sp>
      <p:pic>
        <p:nvPicPr>
          <p:cNvPr id="1026" name="Picture 2" descr="https://upload.wikimedia.org/wikipedia/commons/thumb/0/0e/17th_century_Persian_anatomy.jpg/200px-17th_century_Persian_anatomy.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995799" y="2648140"/>
            <a:ext cx="1905000" cy="298132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5066760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1" y="1402080"/>
            <a:ext cx="9601196" cy="4473788"/>
          </a:xfrm>
        </p:spPr>
        <p:txBody>
          <a:bodyPr>
            <a:normAutofit fontScale="92500"/>
          </a:bodyPr>
          <a:lstStyle/>
          <a:p>
            <a:pPr algn="just"/>
            <a:r>
              <a:rPr lang="ru-RU" dirty="0"/>
              <a:t>Медицинске школе у арапском свету тога доба постојале су у Сирији и Персији. У Персији у Дундусапуру, а у Сирији у Нисибису и Едеси. Школе се у 762. селе у Багдад. </a:t>
            </a:r>
            <a:endParaRPr lang="ru-RU" dirty="0" smtClean="0"/>
          </a:p>
          <a:p>
            <a:pPr algn="just"/>
            <a:r>
              <a:rPr lang="ru-RU" dirty="0" smtClean="0"/>
              <a:t>Арапска </a:t>
            </a:r>
            <a:r>
              <a:rPr lang="ru-RU" dirty="0"/>
              <a:t>религија је забрањивала сецирања лешева, те арапска медицина није много допринела изучавању анатомије, нити хирургије, можда и због религиозних предрасуда (страха од ножа</a:t>
            </a:r>
            <a:r>
              <a:rPr lang="ru-RU" dirty="0" smtClean="0"/>
              <a:t>)-</a:t>
            </a:r>
          </a:p>
          <a:p>
            <a:pPr algn="just"/>
            <a:r>
              <a:rPr lang="ru-RU" dirty="0" smtClean="0"/>
              <a:t> </a:t>
            </a:r>
            <a:r>
              <a:rPr lang="ru-RU" dirty="0"/>
              <a:t>Арапи нису користили нож за „улажење у људско тело“, а за заустављање крварења користили су </a:t>
            </a:r>
            <a:r>
              <a:rPr lang="ru-RU" dirty="0" smtClean="0"/>
              <a:t>каутеризацију.</a:t>
            </a:r>
          </a:p>
          <a:p>
            <a:pPr algn="just"/>
            <a:r>
              <a:rPr lang="ru-RU" dirty="0" smtClean="0"/>
              <a:t>Од </a:t>
            </a:r>
            <a:r>
              <a:rPr lang="ru-RU" dirty="0"/>
              <a:t>клиничких грана арапски лекари су највише унапредили офталмологију. Али ибн-Иса описује у својој књизи Dhakhirat al-Kahhalin (Приручник за офталмологе) 130 различитих очних болести, а проучавали су и оптику.“</a:t>
            </a:r>
            <a:endParaRPr lang="en-US" dirty="0"/>
          </a:p>
        </p:txBody>
      </p:sp>
    </p:spTree>
    <p:extLst>
      <p:ext uri="{BB962C8B-B14F-4D97-AF65-F5344CB8AC3E}">
        <p14:creationId xmlns:p14="http://schemas.microsoft.com/office/powerpoint/2010/main" xmlns="" val="369360754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ru-RU" dirty="0"/>
              <a:t>После освајања Сицилије и Шпаније, арапска медицина се на овим просторима негује и најдуже одржава, а највише у Кордоби и Палерму</a:t>
            </a:r>
            <a:r>
              <a:rPr lang="ru-RU" dirty="0" smtClean="0"/>
              <a:t>.</a:t>
            </a:r>
          </a:p>
          <a:p>
            <a:pPr algn="just"/>
            <a:r>
              <a:rPr lang="ru-RU" dirty="0" smtClean="0"/>
              <a:t>Највећи </a:t>
            </a:r>
            <a:r>
              <a:rPr lang="ru-RU" dirty="0"/>
              <a:t>значај арапске медицине је у повезивању античке и будуће западноевропске медицине. </a:t>
            </a:r>
            <a:endParaRPr lang="ru-RU" dirty="0" smtClean="0"/>
          </a:p>
          <a:p>
            <a:pPr algn="just"/>
            <a:r>
              <a:rPr lang="ru-RU" dirty="0" smtClean="0"/>
              <a:t>Управо</a:t>
            </a:r>
            <a:r>
              <a:rPr lang="ru-RU" dirty="0"/>
              <a:t>, рабизам је главна особина схоластичке медицине. </a:t>
            </a:r>
            <a:endParaRPr lang="ru-RU" dirty="0" smtClean="0"/>
          </a:p>
          <a:p>
            <a:pPr algn="just"/>
            <a:r>
              <a:rPr lang="ru-RU" dirty="0" smtClean="0"/>
              <a:t>Након </a:t>
            </a:r>
            <a:r>
              <a:rPr lang="ru-RU" dirty="0"/>
              <a:t>продора и освајања Багдада од стране Монгола (1258) арапска медицина је замрла.</a:t>
            </a:r>
            <a:endParaRPr lang="en-US" dirty="0"/>
          </a:p>
        </p:txBody>
      </p:sp>
    </p:spTree>
    <p:extLst>
      <p:ext uri="{BB962C8B-B14F-4D97-AF65-F5344CB8AC3E}">
        <p14:creationId xmlns:p14="http://schemas.microsoft.com/office/powerpoint/2010/main" xmlns="" val="255297814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1F197349-79CB-4947-BB0B-C2FB1F15CCB8}"/>
              </a:ext>
            </a:extLst>
          </p:cNvPr>
          <p:cNvSpPr>
            <a:spLocks noGrp="1"/>
          </p:cNvSpPr>
          <p:nvPr>
            <p:ph idx="1"/>
          </p:nvPr>
        </p:nvSpPr>
        <p:spPr/>
        <p:txBody>
          <a:bodyPr/>
          <a:lstStyle/>
          <a:p>
            <a:r>
              <a:rPr lang="sr-Cyrl-RS" dirty="0"/>
              <a:t>Хвала на пажњи!</a:t>
            </a:r>
            <a:endParaRPr lang="en-US" dirty="0"/>
          </a:p>
        </p:txBody>
      </p:sp>
    </p:spTree>
    <p:extLst>
      <p:ext uri="{BB962C8B-B14F-4D97-AF65-F5344CB8AC3E}">
        <p14:creationId xmlns:p14="http://schemas.microsoft.com/office/powerpoint/2010/main" xmlns="" val="347835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just"/>
            <a:r>
              <a:rPr lang="ru-RU" sz="2400" dirty="0">
                <a:latin typeface="Times New Roman" pitchFamily="18" charset="0"/>
                <a:cs typeface="Times New Roman" pitchFamily="18" charset="0"/>
              </a:rPr>
              <a:t>Схематизован приказ пнеуматског принципа Ајурведа </a:t>
            </a:r>
            <a:r>
              <a:rPr lang="ru-RU" sz="2400" dirty="0" smtClean="0">
                <a:latin typeface="Times New Roman" pitchFamily="18" charset="0"/>
                <a:cs typeface="Times New Roman" pitchFamily="18" charset="0"/>
              </a:rPr>
              <a:t>медицине</a:t>
            </a:r>
            <a:r>
              <a:rPr lang="sr-Latn-RS"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a:t>
            </a:r>
            <a:r>
              <a:rPr lang="ru-RU" sz="2400" dirty="0">
                <a:latin typeface="Times New Roman" pitchFamily="18" charset="0"/>
                <a:cs typeface="Times New Roman" pitchFamily="18" charset="0"/>
              </a:rPr>
              <a:t>заснива се на 5 елемената, који пробавним процесима организма прелазе у 7 основних суспстнци (дхатуса) и три енергетска принципа (доса)</a:t>
            </a:r>
            <a:endParaRPr lang="en-US" sz="2400" dirty="0">
              <a:latin typeface="Times New Roman" pitchFamily="18" charset="0"/>
              <a:cs typeface="Times New Roman" pitchFamily="18" charset="0"/>
            </a:endParaRPr>
          </a:p>
        </p:txBody>
      </p:sp>
      <p:pic>
        <p:nvPicPr>
          <p:cNvPr id="1026" name="Picture 2" descr="https://upload.wikimedia.org/wikipedia/commons/thumb/5/5e/Ayurveda_humors_sr-Latn.svg/250px-Ayurveda_humors_sr-Latn.svg.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120896" y="2523744"/>
            <a:ext cx="3523488" cy="370636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2592390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1" y="1024128"/>
            <a:ext cx="9601196" cy="5047488"/>
          </a:xfrm>
        </p:spPr>
        <p:txBody>
          <a:bodyPr>
            <a:normAutofit fontScale="92500" lnSpcReduction="20000"/>
          </a:bodyPr>
          <a:lstStyle/>
          <a:p>
            <a:pPr algn="just"/>
            <a:endParaRPr lang="ru-RU" dirty="0" smtClean="0"/>
          </a:p>
          <a:p>
            <a:pPr marL="0" indent="0" algn="just">
              <a:buNone/>
            </a:pPr>
            <a:endParaRPr lang="ru-RU" dirty="0"/>
          </a:p>
          <a:p>
            <a:pPr algn="just"/>
            <a:endParaRPr lang="ru-RU" dirty="0" smtClean="0"/>
          </a:p>
          <a:p>
            <a:pPr algn="just"/>
            <a:endParaRPr lang="ru-RU" dirty="0" smtClean="0"/>
          </a:p>
          <a:p>
            <a:pPr algn="just"/>
            <a:r>
              <a:rPr lang="ru-RU" dirty="0" smtClean="0"/>
              <a:t>Индијци </a:t>
            </a:r>
            <a:r>
              <a:rPr lang="ru-RU" dirty="0"/>
              <a:t>су први народ са стручном медицинском литературом, која настаје још у 6. веку п. н. е.. Писана сведочанства о ајурведској медицини остала су забележена у три велика збирна дела (три Самхите). Прву књигу о унутрашњим болестима, написао је Атреј, (чија дела нису сачувана али се он спомиње као први велики учитељ Ајурведе).</a:t>
            </a:r>
          </a:p>
          <a:p>
            <a:pPr marL="0" indent="0" algn="just">
              <a:buNone/>
            </a:pPr>
            <a:endParaRPr lang="ru-RU" dirty="0"/>
          </a:p>
          <a:p>
            <a:pPr algn="just"/>
            <a:r>
              <a:rPr lang="ru-RU" dirty="0"/>
              <a:t>Прву хирургију, написао је Сушрута од 7. - 4 века п. н. е., (чије је дело доживело прераду у 2. веку п.н.е. од стране Цара под називом «Самбита» и Вагбхата. Трећу књигу написао је кашмирски лекар Чараку, за кога се мисли да је живео у 2. веку.</a:t>
            </a:r>
            <a:endParaRPr lang="en-US" dirty="0"/>
          </a:p>
        </p:txBody>
      </p:sp>
    </p:spTree>
    <p:extLst>
      <p:ext uri="{BB962C8B-B14F-4D97-AF65-F5344CB8AC3E}">
        <p14:creationId xmlns:p14="http://schemas.microsoft.com/office/powerpoint/2010/main" xmlns="" val="2113080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07593" y="1463040"/>
            <a:ext cx="9601196" cy="4229948"/>
          </a:xfrm>
        </p:spPr>
        <p:txBody>
          <a:bodyPr>
            <a:normAutofit fontScale="92500" lnSpcReduction="20000"/>
          </a:bodyPr>
          <a:lstStyle/>
          <a:p>
            <a:pPr algn="just"/>
            <a:r>
              <a:rPr lang="ru-RU" dirty="0"/>
              <a:t>Индијци су одлични посматрачи промене у људском телу и терапеути, иако нису поседовали већа знања из </a:t>
            </a:r>
            <a:r>
              <a:rPr lang="ru-RU" dirty="0" smtClean="0"/>
              <a:t>анатомије </a:t>
            </a:r>
            <a:r>
              <a:rPr lang="ru-RU" dirty="0"/>
              <a:t>јер нису вршили секцију лешева</a:t>
            </a:r>
            <a:r>
              <a:rPr lang="ru-RU" dirty="0" smtClean="0"/>
              <a:t>:</a:t>
            </a:r>
          </a:p>
          <a:p>
            <a:pPr marL="0" indent="0" algn="just">
              <a:buNone/>
            </a:pPr>
            <a:endParaRPr lang="ru-RU" dirty="0"/>
          </a:p>
          <a:p>
            <a:pPr algn="just"/>
            <a:r>
              <a:rPr lang="ru-RU" dirty="0"/>
              <a:t>„Зато у њиховој физиологији и патологији доминира спекулативно-филозофска наука, једва разумљива за европски школоване лекаре. Идеја водиља ове медицине је динамамичност процеса (органи нису, него настају; карактеристични део удова нису статичне кости, него динамични зглобови), стваралачка улога ватре и светла; покретачко значење ветра (тј неког пнеуматског принципа), састав организма од 5 елемената (вода, ватра, ваздух, зермља и етар) који процесима варења у организму прелазе у у седам основних супстанци или дхатуса (телесни сок, крв, месо, маст, кост, кичмену мождину и сперму). Диманичка равнотежа наведених седам дихатуса и још три енергетска принципа или досас (ваздух, жуч и слуз) су главни чиниоци здравља, чији поремећаји узрокују појаву болести.“</a:t>
            </a:r>
            <a:endParaRPr lang="en-US" dirty="0"/>
          </a:p>
        </p:txBody>
      </p:sp>
    </p:spTree>
    <p:extLst>
      <p:ext uri="{BB962C8B-B14F-4D97-AF65-F5344CB8AC3E}">
        <p14:creationId xmlns:p14="http://schemas.microsoft.com/office/powerpoint/2010/main" xmlns="" val="42676166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8825" y="2474976"/>
            <a:ext cx="9601196" cy="3571580"/>
          </a:xfrm>
        </p:spPr>
        <p:txBody>
          <a:bodyPr>
            <a:normAutofit lnSpcReduction="10000"/>
          </a:bodyPr>
          <a:lstStyle/>
          <a:p>
            <a:pPr algn="just"/>
            <a:r>
              <a:rPr lang="ru-RU" dirty="0"/>
              <a:t>Дијагностика индијских лекара је врло квалитетана, и у њој лекари осим аускултације и палпације употребљавају и чуло укус и мириса. </a:t>
            </a:r>
            <a:endParaRPr lang="ru-RU" dirty="0" smtClean="0"/>
          </a:p>
          <a:p>
            <a:pPr algn="just"/>
            <a:r>
              <a:rPr lang="ru-RU" dirty="0" smtClean="0"/>
              <a:t>Измишљају </a:t>
            </a:r>
            <a:r>
              <a:rPr lang="ru-RU" dirty="0"/>
              <a:t>разне протуотрове за болести, па се тако наводи око 760 различитих лекова, од којих су најважнија била средства за чишћење, знојење, повраћање, кијање, инхалацију, лековите купке, (свака група за отстрањивање виушка једне од три данведених </a:t>
            </a:r>
            <a:r>
              <a:rPr lang="ru-RU" i="1" dirty="0"/>
              <a:t>доса</a:t>
            </a:r>
            <a:r>
              <a:rPr lang="ru-RU" dirty="0"/>
              <a:t>), а постоје и индиције да је коришћено дејство живе за лечење </a:t>
            </a:r>
            <a:r>
              <a:rPr lang="ru-RU" dirty="0" smtClean="0"/>
              <a:t>сифилиса. </a:t>
            </a:r>
            <a:endParaRPr lang="ru-RU" dirty="0"/>
          </a:p>
          <a:p>
            <a:pPr algn="just"/>
            <a:r>
              <a:rPr lang="ru-RU" dirty="0" smtClean="0"/>
              <a:t>Посебну </a:t>
            </a:r>
            <a:r>
              <a:rPr lang="ru-RU" dirty="0"/>
              <a:t>пажњу индијски лекари посвећивали су нези и хигијени; новорођене деце, трудница и болесника.</a:t>
            </a:r>
          </a:p>
          <a:p>
            <a:endParaRPr lang="en-US" dirty="0"/>
          </a:p>
        </p:txBody>
      </p:sp>
    </p:spTree>
    <p:extLst>
      <p:ext uri="{BB962C8B-B14F-4D97-AF65-F5344CB8AC3E}">
        <p14:creationId xmlns:p14="http://schemas.microsoft.com/office/powerpoint/2010/main" xmlns="" val="298058018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Organic</Template>
  <TotalTime>268</TotalTime>
  <Words>2479</Words>
  <Application>Microsoft Office PowerPoint</Application>
  <PresentationFormat>Custom</PresentationFormat>
  <Paragraphs>232</Paragraphs>
  <Slides>54</Slides>
  <Notes>0</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Organic</vt:lpstr>
      <vt:lpstr>ОБЕЛЕЖЈА МЕДИЦИНЕ НАЈСТАРИЈИХ ЦИВИЛИЗАЦИЈА - ОРЈЕНТАЛНИ НАРОДИ (КИНЕЗИ, ЈАПАНЦИ, ХИНДУСИ, ПЕРСИЈАНЦИ)</vt:lpstr>
      <vt:lpstr>Староиндијска медицина </vt:lpstr>
      <vt:lpstr>Slide 3</vt:lpstr>
      <vt:lpstr>Slide 4</vt:lpstr>
      <vt:lpstr>Slide 5</vt:lpstr>
      <vt:lpstr>Схематизован приказ пнеуматског принципа Ајурведа медицине (заснива се на 5 елемената, који пробавним процесима организма прелазе у 7 основних суспстнци (дхатуса) и три енергетска принципа (доса)</vt:lpstr>
      <vt:lpstr>Slide 7</vt:lpstr>
      <vt:lpstr>Slide 8</vt:lpstr>
      <vt:lpstr>Slide 9</vt:lpstr>
      <vt:lpstr>Slide 10</vt:lpstr>
      <vt:lpstr>Slide 11</vt:lpstr>
      <vt:lpstr>СТАРОИНДИЈСКА МЕДИЦИНА- прво раздобље</vt:lpstr>
      <vt:lpstr>СТАРОИНДИЈСКА МЕДИЦИНА- прво раздобље</vt:lpstr>
      <vt:lpstr>СТАРОИНДИЈСКА МЕДИЦИНА- прво раздобље</vt:lpstr>
      <vt:lpstr>СТАРОИНДИЈСКА МЕДИЦИНА- прво раздобље</vt:lpstr>
      <vt:lpstr>СТАРОИНДИЈСКА МЕДИЦИНА- прво раздобље</vt:lpstr>
      <vt:lpstr>СТАРОИНДИЈСКА МЕДИЦИНА друго раздобље</vt:lpstr>
      <vt:lpstr>СТАРОИНДИЈСКА МЕДИЦИНА друго раздобље</vt:lpstr>
      <vt:lpstr>СТАРОИНДИЈСКА МЕДИЦИНА друго раздобље</vt:lpstr>
      <vt:lpstr>СТАРОИНДИЈСКА МЕДИЦИНА друго раздобље</vt:lpstr>
      <vt:lpstr>Slide 21</vt:lpstr>
      <vt:lpstr>Slide 22</vt:lpstr>
      <vt:lpstr>Slide 23</vt:lpstr>
      <vt:lpstr>Slide 24</vt:lpstr>
      <vt:lpstr>Slide 25</vt:lpstr>
      <vt:lpstr>Slide 26</vt:lpstr>
      <vt:lpstr>Slide 27</vt:lpstr>
      <vt:lpstr>Slide 28</vt:lpstr>
      <vt:lpstr>Slide 29</vt:lpstr>
      <vt:lpstr>Старокинеска медицина </vt:lpstr>
      <vt:lpstr>Slide 31</vt:lpstr>
      <vt:lpstr>Slide 32</vt:lpstr>
      <vt:lpstr>Slide 33</vt:lpstr>
      <vt:lpstr>Slide 34</vt:lpstr>
      <vt:lpstr>Slide 35</vt:lpstr>
      <vt:lpstr>Арапска медицина </vt:lpstr>
      <vt:lpstr>Slide 37</vt:lpstr>
      <vt:lpstr>Slide 38</vt:lpstr>
      <vt:lpstr>Slide 39</vt:lpstr>
      <vt:lpstr>Slide 40</vt:lpstr>
      <vt:lpstr>Slide 41</vt:lpstr>
      <vt:lpstr>Slide 42</vt:lpstr>
      <vt:lpstr>Slide 43</vt:lpstr>
      <vt:lpstr>Slide 44</vt:lpstr>
      <vt:lpstr>Slide 45</vt:lpstr>
      <vt:lpstr>Slide 46</vt:lpstr>
      <vt:lpstr>Avicenna Canon of Medicine   </vt:lpstr>
      <vt:lpstr>Slide 48</vt:lpstr>
      <vt:lpstr>Slide 49</vt:lpstr>
      <vt:lpstr>Slide 50</vt:lpstr>
      <vt:lpstr>Slide 51</vt:lpstr>
      <vt:lpstr>Slide 52</vt:lpstr>
      <vt:lpstr>Slide 53</vt:lpstr>
      <vt:lpstr>Slide 54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soclek</dc:creator>
  <cp:lastModifiedBy>Joca</cp:lastModifiedBy>
  <cp:revision>33</cp:revision>
  <dcterms:created xsi:type="dcterms:W3CDTF">2023-09-13T09:19:15Z</dcterms:created>
  <dcterms:modified xsi:type="dcterms:W3CDTF">2023-12-08T14:41:01Z</dcterms:modified>
</cp:coreProperties>
</file>